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51"/>
  </p:notesMasterIdLst>
  <p:handoutMasterIdLst>
    <p:handoutMasterId r:id="rId52"/>
  </p:handoutMasterIdLst>
  <p:sldIdLst>
    <p:sldId id="330" r:id="rId5"/>
    <p:sldId id="261" r:id="rId6"/>
    <p:sldId id="270" r:id="rId7"/>
    <p:sldId id="271" r:id="rId8"/>
    <p:sldId id="272" r:id="rId9"/>
    <p:sldId id="273" r:id="rId10"/>
    <p:sldId id="274" r:id="rId11"/>
    <p:sldId id="275" r:id="rId12"/>
    <p:sldId id="276" r:id="rId13"/>
    <p:sldId id="277" r:id="rId14"/>
    <p:sldId id="278" r:id="rId15"/>
    <p:sldId id="279" r:id="rId16"/>
    <p:sldId id="280" r:id="rId17"/>
    <p:sldId id="284" r:id="rId18"/>
    <p:sldId id="287" r:id="rId19"/>
    <p:sldId id="289" r:id="rId20"/>
    <p:sldId id="290" r:id="rId21"/>
    <p:sldId id="291" r:id="rId22"/>
    <p:sldId id="292" r:id="rId23"/>
    <p:sldId id="293" r:id="rId24"/>
    <p:sldId id="294" r:id="rId25"/>
    <p:sldId id="295" r:id="rId26"/>
    <p:sldId id="297" r:id="rId27"/>
    <p:sldId id="301" r:id="rId28"/>
    <p:sldId id="302" r:id="rId29"/>
    <p:sldId id="303" r:id="rId30"/>
    <p:sldId id="305" r:id="rId31"/>
    <p:sldId id="306" r:id="rId32"/>
    <p:sldId id="307" r:id="rId33"/>
    <p:sldId id="309" r:id="rId34"/>
    <p:sldId id="311" r:id="rId35"/>
    <p:sldId id="312" r:id="rId36"/>
    <p:sldId id="313" r:id="rId37"/>
    <p:sldId id="314" r:id="rId38"/>
    <p:sldId id="316" r:id="rId39"/>
    <p:sldId id="319" r:id="rId40"/>
    <p:sldId id="320" r:id="rId41"/>
    <p:sldId id="321" r:id="rId42"/>
    <p:sldId id="323" r:id="rId43"/>
    <p:sldId id="324" r:id="rId44"/>
    <p:sldId id="325" r:id="rId45"/>
    <p:sldId id="326" r:id="rId46"/>
    <p:sldId id="327" r:id="rId47"/>
    <p:sldId id="328" r:id="rId48"/>
    <p:sldId id="329" r:id="rId49"/>
    <p:sldId id="26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73" autoAdjust="0"/>
  </p:normalViewPr>
  <p:slideViewPr>
    <p:cSldViewPr snapToGrid="0" snapToObjects="1">
      <p:cViewPr varScale="1">
        <p:scale>
          <a:sx n="75" d="100"/>
          <a:sy n="75" d="100"/>
        </p:scale>
        <p:origin x="974" y="53"/>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5/25/2022</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5/25/2022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dirty="0"/>
          </a:p>
        </p:txBody>
      </p:sp>
    </p:spTree>
    <p:extLst>
      <p:ext uri="{BB962C8B-B14F-4D97-AF65-F5344CB8AC3E}">
        <p14:creationId xmlns:p14="http://schemas.microsoft.com/office/powerpoint/2010/main" val="33078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46</a:t>
            </a:fld>
            <a:endParaRPr lang="en-US" dirty="0"/>
          </a:p>
        </p:txBody>
      </p:sp>
    </p:spTree>
    <p:extLst>
      <p:ext uri="{BB962C8B-B14F-4D97-AF65-F5344CB8AC3E}">
        <p14:creationId xmlns:p14="http://schemas.microsoft.com/office/powerpoint/2010/main" val="40835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5/25/2022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A1DE-FB0F-090D-ADFB-E33D2E617BBE}"/>
              </a:ext>
            </a:extLst>
          </p:cNvPr>
          <p:cNvSpPr>
            <a:spLocks noGrp="1"/>
          </p:cNvSpPr>
          <p:nvPr>
            <p:ph type="ctrTitle"/>
          </p:nvPr>
        </p:nvSpPr>
        <p:spPr>
          <a:xfrm>
            <a:off x="1449421" y="389105"/>
            <a:ext cx="9714723" cy="4388275"/>
          </a:xfrm>
        </p:spPr>
        <p:txBody>
          <a:bodyPr>
            <a:normAutofit/>
          </a:bodyPr>
          <a:lstStyle/>
          <a:p>
            <a:pPr algn="ctr"/>
            <a:r>
              <a:rPr lang="en-US" sz="3600" u="sng" dirty="0">
                <a:solidFill>
                  <a:schemeClr val="accent3">
                    <a:lumMod val="40000"/>
                    <a:lumOff val="60000"/>
                  </a:schemeClr>
                </a:solidFill>
                <a:latin typeface="Arial Black" panose="020B0A04020102020204" pitchFamily="34" charset="0"/>
              </a:rPr>
              <a:t>Group –2 </a:t>
            </a:r>
            <a:r>
              <a:rPr lang="en-US" sz="1600" u="sng" dirty="0">
                <a:solidFill>
                  <a:schemeClr val="accent3">
                    <a:lumMod val="40000"/>
                    <a:lumOff val="60000"/>
                  </a:schemeClr>
                </a:solidFill>
                <a:latin typeface="Arial Black" panose="020B0A04020102020204" pitchFamily="34" charset="0"/>
              </a:rPr>
              <a:t> </a:t>
            </a:r>
            <a:br>
              <a:rPr lang="en-US" sz="1600" u="sng" dirty="0">
                <a:latin typeface="Arial Black" panose="020B0A04020102020204" pitchFamily="34" charset="0"/>
              </a:rPr>
            </a:br>
            <a:r>
              <a:rPr lang="en-US" sz="1600" u="sng" dirty="0">
                <a:latin typeface="Arial Black" panose="020B0A04020102020204" pitchFamily="34" charset="0"/>
              </a:rPr>
              <a:t> </a:t>
            </a:r>
            <a:br>
              <a:rPr lang="en-US" sz="4000" dirty="0"/>
            </a:br>
            <a:r>
              <a:rPr lang="en-US" sz="3200" dirty="0">
                <a:solidFill>
                  <a:srgbClr val="FFFF00"/>
                </a:solidFill>
                <a:latin typeface="Gabriola" panose="04040605051002020D02" pitchFamily="82" charset="0"/>
              </a:rPr>
              <a:t>Presented on </a:t>
            </a:r>
            <a:br>
              <a:rPr lang="en-US" sz="4000" dirty="0"/>
            </a:br>
            <a:r>
              <a:rPr lang="en-US" sz="4800" b="1" dirty="0">
                <a:solidFill>
                  <a:schemeClr val="accent6">
                    <a:lumMod val="40000"/>
                    <a:lumOff val="60000"/>
                  </a:schemeClr>
                </a:solidFill>
                <a:latin typeface="Monotype Corsiva" panose="03010101010201010101" pitchFamily="66" charset="0"/>
                <a:ea typeface="Mathematica6" panose="00000400000000000000" pitchFamily="2" charset="0"/>
              </a:rPr>
              <a:t>Student Alcohol Consumption Analysis using Multiple Linear Regression Model</a:t>
            </a:r>
            <a:endParaRPr lang="en-IN" sz="4800" b="1" dirty="0">
              <a:solidFill>
                <a:schemeClr val="accent6">
                  <a:lumMod val="40000"/>
                  <a:lumOff val="60000"/>
                </a:schemeClr>
              </a:solidFill>
              <a:latin typeface="Monotype Corsiva" panose="03010101010201010101" pitchFamily="66" charset="0"/>
              <a:ea typeface="Mathematica6" panose="00000400000000000000" pitchFamily="2" charset="0"/>
              <a:cs typeface="Arial" panose="020B0604020202020204" pitchFamily="34" charset="0"/>
            </a:endParaRPr>
          </a:p>
        </p:txBody>
      </p:sp>
      <p:sp>
        <p:nvSpPr>
          <p:cNvPr id="3" name="Subtitle 2">
            <a:extLst>
              <a:ext uri="{FF2B5EF4-FFF2-40B4-BE49-F238E27FC236}">
                <a16:creationId xmlns:a16="http://schemas.microsoft.com/office/drawing/2014/main" id="{25F6804E-892D-96D3-6EEC-21119F3D9A54}"/>
              </a:ext>
            </a:extLst>
          </p:cNvPr>
          <p:cNvSpPr>
            <a:spLocks noGrp="1"/>
          </p:cNvSpPr>
          <p:nvPr>
            <p:ph type="subTitle" idx="1"/>
          </p:nvPr>
        </p:nvSpPr>
        <p:spPr>
          <a:xfrm>
            <a:off x="5857707" y="4777380"/>
            <a:ext cx="3889408" cy="1691513"/>
          </a:xfrm>
        </p:spPr>
        <p:txBody>
          <a:bodyPr>
            <a:normAutofit/>
          </a:bodyPr>
          <a:lstStyle/>
          <a:p>
            <a:pPr algn="ctr"/>
            <a:r>
              <a:rPr lang="en-US" sz="2000" dirty="0">
                <a:solidFill>
                  <a:srgbClr val="FFFF00"/>
                </a:solidFill>
                <a:latin typeface="Gabriola" panose="04040605051002020D02" pitchFamily="82" charset="0"/>
              </a:rPr>
              <a:t>Presented by </a:t>
            </a:r>
          </a:p>
          <a:p>
            <a:pPr algn="ctr"/>
            <a:r>
              <a:rPr lang="en-US" sz="2400" dirty="0">
                <a:solidFill>
                  <a:srgbClr val="00FF99"/>
                </a:solidFill>
                <a:latin typeface="Segoe Script" panose="030B0504020000000003" pitchFamily="66" charset="0"/>
              </a:rPr>
              <a:t>Prithwijit Ghosh</a:t>
            </a:r>
          </a:p>
          <a:p>
            <a:pPr algn="ctr"/>
            <a:r>
              <a:rPr lang="en-US" sz="2400" dirty="0">
                <a:solidFill>
                  <a:srgbClr val="00FF99"/>
                </a:solidFill>
                <a:latin typeface="Segoe Script" panose="030B0504020000000003" pitchFamily="66" charset="0"/>
              </a:rPr>
              <a:t>Amit Meena</a:t>
            </a:r>
            <a:endParaRPr lang="en-IN" sz="2400" dirty="0">
              <a:solidFill>
                <a:srgbClr val="00FF99"/>
              </a:solidFill>
              <a:latin typeface="Segoe Script" panose="030B0504020000000003" pitchFamily="66" charset="0"/>
            </a:endParaRPr>
          </a:p>
        </p:txBody>
      </p:sp>
      <p:pic>
        <p:nvPicPr>
          <p:cNvPr id="5" name="Picture 4">
            <a:extLst>
              <a:ext uri="{FF2B5EF4-FFF2-40B4-BE49-F238E27FC236}">
                <a16:creationId xmlns:a16="http://schemas.microsoft.com/office/drawing/2014/main" id="{F03B778E-B13B-0D1D-939D-D6724332E3CE}"/>
              </a:ext>
            </a:extLst>
          </p:cNvPr>
          <p:cNvPicPr>
            <a:picLocks noChangeAspect="1"/>
          </p:cNvPicPr>
          <p:nvPr/>
        </p:nvPicPr>
        <p:blipFill rotWithShape="1">
          <a:blip r:embed="rId2"/>
          <a:srcRect l="18960" t="22468" r="20190" b="19905"/>
          <a:stretch/>
        </p:blipFill>
        <p:spPr>
          <a:xfrm>
            <a:off x="3657599" y="389105"/>
            <a:ext cx="5972784" cy="1496961"/>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295965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B682-5ACE-FD3F-FCAD-14F05EF00F4F}"/>
              </a:ext>
            </a:extLst>
          </p:cNvPr>
          <p:cNvSpPr>
            <a:spLocks noGrp="1"/>
          </p:cNvSpPr>
          <p:nvPr>
            <p:ph type="title"/>
          </p:nvPr>
        </p:nvSpPr>
        <p:spPr>
          <a:xfrm>
            <a:off x="2592925" y="79022"/>
            <a:ext cx="8911687" cy="564445"/>
          </a:xfrm>
        </p:spPr>
        <p:txBody>
          <a:bodyPr>
            <a:normAutofit fontScale="90000"/>
          </a:bodyPr>
          <a:lstStyle/>
          <a:p>
            <a:r>
              <a:rPr lang="en-US" b="1" dirty="0"/>
              <a:t>EDA on remaining regressor variable</a:t>
            </a:r>
          </a:p>
        </p:txBody>
      </p:sp>
      <p:sp>
        <p:nvSpPr>
          <p:cNvPr id="3" name="Content Placeholder 2">
            <a:extLst>
              <a:ext uri="{FF2B5EF4-FFF2-40B4-BE49-F238E27FC236}">
                <a16:creationId xmlns:a16="http://schemas.microsoft.com/office/drawing/2014/main" id="{D9860ACD-343F-5601-BA4A-A858EE239398}"/>
              </a:ext>
            </a:extLst>
          </p:cNvPr>
          <p:cNvSpPr>
            <a:spLocks noGrp="1"/>
          </p:cNvSpPr>
          <p:nvPr>
            <p:ph idx="1"/>
          </p:nvPr>
        </p:nvSpPr>
        <p:spPr>
          <a:xfrm>
            <a:off x="1828800" y="1444977"/>
            <a:ext cx="9675812" cy="4109155"/>
          </a:xfrm>
        </p:spPr>
        <p:txBody>
          <a:bodyPr/>
          <a:lstStyle/>
          <a:p>
            <a:pPr marL="0" indent="0">
              <a:buNone/>
            </a:pPr>
            <a:r>
              <a:rPr lang="en-US" dirty="0">
                <a:latin typeface="Times New Roman" panose="02020603050405020304" pitchFamily="18" charset="0"/>
                <a:cs typeface="Times New Roman" panose="02020603050405020304" pitchFamily="18" charset="0"/>
              </a:rPr>
              <a:t>Let we will focus on the remaining regressor variable by simple bar-plot, histogram etc. since the regressor variables are treated as constant in MLR model so we only devote a small amount of EDA on them and we will move into our main model fitting purpose. </a:t>
            </a:r>
          </a:p>
          <a:p>
            <a:r>
              <a:rPr lang="en-US" u="sng" dirty="0">
                <a:latin typeface="Times New Roman" panose="02020603050405020304" pitchFamily="18" charset="0"/>
                <a:cs typeface="Times New Roman" panose="02020603050405020304" pitchFamily="18" charset="0"/>
              </a:rPr>
              <a:t>Box-plot</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We first try to observe the box-plots for different regressor variables all taking together. Because box-plot gives 5-statistics summary not only in a neat and clean pictorial way but also shows the outlier(if any) by the dots. So looking all the regressors at one glance is best fitted by the box-plot. The box-plot for our data set is the following – Now the above box-plot clearly shows that the variables in our data-set are largely affected by the outliers and we will consider this part later.</a:t>
            </a:r>
          </a:p>
        </p:txBody>
      </p:sp>
    </p:spTree>
    <p:extLst>
      <p:ext uri="{BB962C8B-B14F-4D97-AF65-F5344CB8AC3E}">
        <p14:creationId xmlns:p14="http://schemas.microsoft.com/office/powerpoint/2010/main" val="341652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78B1-3879-7497-3213-11B19B94CAB2}"/>
              </a:ext>
            </a:extLst>
          </p:cNvPr>
          <p:cNvSpPr>
            <a:spLocks noGrp="1"/>
          </p:cNvSpPr>
          <p:nvPr>
            <p:ph type="title"/>
          </p:nvPr>
        </p:nvSpPr>
        <p:spPr>
          <a:xfrm>
            <a:off x="3121245" y="511386"/>
            <a:ext cx="8911687" cy="508001"/>
          </a:xfrm>
        </p:spPr>
        <p:txBody>
          <a:bodyPr>
            <a:normAutofit fontScale="90000"/>
          </a:bodyPr>
          <a:lstStyle/>
          <a:p>
            <a:r>
              <a:rPr lang="en-US" b="1" dirty="0"/>
              <a:t>Box-Plot for Full data-set</a:t>
            </a:r>
          </a:p>
        </p:txBody>
      </p:sp>
      <p:pic>
        <p:nvPicPr>
          <p:cNvPr id="5" name="Content Placeholder 4">
            <a:extLst>
              <a:ext uri="{FF2B5EF4-FFF2-40B4-BE49-F238E27FC236}">
                <a16:creationId xmlns:a16="http://schemas.microsoft.com/office/drawing/2014/main" id="{55CC7210-69CF-A4FD-E922-286145DCC3BC}"/>
              </a:ext>
            </a:extLst>
          </p:cNvPr>
          <p:cNvPicPr>
            <a:picLocks noGrp="1" noChangeAspect="1"/>
          </p:cNvPicPr>
          <p:nvPr>
            <p:ph idx="1"/>
          </p:nvPr>
        </p:nvPicPr>
        <p:blipFill>
          <a:blip r:embed="rId2"/>
          <a:stretch>
            <a:fillRect/>
          </a:stretch>
        </p:blipFill>
        <p:spPr>
          <a:xfrm>
            <a:off x="2797396" y="1422400"/>
            <a:ext cx="7994782" cy="3894667"/>
          </a:xfrm>
        </p:spPr>
      </p:pic>
    </p:spTree>
    <p:extLst>
      <p:ext uri="{BB962C8B-B14F-4D97-AF65-F5344CB8AC3E}">
        <p14:creationId xmlns:p14="http://schemas.microsoft.com/office/powerpoint/2010/main" val="1540004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542D-4221-B464-EFE0-2F74AFFA3D91}"/>
              </a:ext>
            </a:extLst>
          </p:cNvPr>
          <p:cNvSpPr>
            <a:spLocks noGrp="1"/>
          </p:cNvSpPr>
          <p:nvPr>
            <p:ph type="title"/>
          </p:nvPr>
        </p:nvSpPr>
        <p:spPr>
          <a:xfrm>
            <a:off x="2592925" y="0"/>
            <a:ext cx="8911687" cy="666044"/>
          </a:xfrm>
        </p:spPr>
        <p:txBody>
          <a:bodyPr/>
          <a:lstStyle/>
          <a:p>
            <a:r>
              <a:rPr lang="en-US" b="1" dirty="0"/>
              <a:t>Histogram And Bar-plot</a:t>
            </a:r>
          </a:p>
        </p:txBody>
      </p:sp>
      <p:sp>
        <p:nvSpPr>
          <p:cNvPr id="3" name="Content Placeholder 2">
            <a:extLst>
              <a:ext uri="{FF2B5EF4-FFF2-40B4-BE49-F238E27FC236}">
                <a16:creationId xmlns:a16="http://schemas.microsoft.com/office/drawing/2014/main" id="{1BC7E41D-AB70-0CB5-814F-AB8071F5E33B}"/>
              </a:ext>
            </a:extLst>
          </p:cNvPr>
          <p:cNvSpPr>
            <a:spLocks noGrp="1"/>
          </p:cNvSpPr>
          <p:nvPr>
            <p:ph idx="1"/>
          </p:nvPr>
        </p:nvSpPr>
        <p:spPr>
          <a:xfrm>
            <a:off x="1862667" y="666043"/>
            <a:ext cx="9641945" cy="5926667"/>
          </a:xfrm>
        </p:spPr>
        <p:txBody>
          <a:bodyPr/>
          <a:lstStyle/>
          <a:p>
            <a:r>
              <a:rPr lang="en-US" dirty="0">
                <a:latin typeface="Times New Roman" panose="02020603050405020304" pitchFamily="18" charset="0"/>
                <a:cs typeface="Times New Roman" panose="02020603050405020304" pitchFamily="18" charset="0"/>
              </a:rPr>
              <a:t>Box-plot says overall all the things except the fact the distribution of the of that variable can not be explained by a simple box-plot. So, we have to take care of this fact and hence for the discrete case we use the bar-plot and for the continuous case we use the histogram. for our data-set, those visualizations are described below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1F2378-36B1-E0FE-8AE6-D7C5DB24E545}"/>
              </a:ext>
            </a:extLst>
          </p:cNvPr>
          <p:cNvPicPr>
            <a:picLocks noChangeAspect="1"/>
          </p:cNvPicPr>
          <p:nvPr/>
        </p:nvPicPr>
        <p:blipFill>
          <a:blip r:embed="rId2"/>
          <a:stretch>
            <a:fillRect/>
          </a:stretch>
        </p:blipFill>
        <p:spPr>
          <a:xfrm>
            <a:off x="2065489" y="2129564"/>
            <a:ext cx="4049106" cy="2277833"/>
          </a:xfrm>
          <a:prstGeom prst="rect">
            <a:avLst/>
          </a:prstGeom>
        </p:spPr>
      </p:pic>
      <p:pic>
        <p:nvPicPr>
          <p:cNvPr id="6" name="Content Placeholder 4">
            <a:extLst>
              <a:ext uri="{FF2B5EF4-FFF2-40B4-BE49-F238E27FC236}">
                <a16:creationId xmlns:a16="http://schemas.microsoft.com/office/drawing/2014/main" id="{92356586-A1B9-9DA3-62C2-D1B77DE77100}"/>
              </a:ext>
            </a:extLst>
          </p:cNvPr>
          <p:cNvPicPr>
            <a:picLocks noChangeAspect="1"/>
          </p:cNvPicPr>
          <p:nvPr/>
        </p:nvPicPr>
        <p:blipFill>
          <a:blip r:embed="rId3"/>
          <a:stretch>
            <a:fillRect/>
          </a:stretch>
        </p:blipFill>
        <p:spPr>
          <a:xfrm>
            <a:off x="6512407" y="2129564"/>
            <a:ext cx="4294367" cy="2277833"/>
          </a:xfrm>
          <a:prstGeom prst="rect">
            <a:avLst/>
          </a:prstGeom>
        </p:spPr>
      </p:pic>
      <p:pic>
        <p:nvPicPr>
          <p:cNvPr id="4" name="Picture 3">
            <a:extLst>
              <a:ext uri="{FF2B5EF4-FFF2-40B4-BE49-F238E27FC236}">
                <a16:creationId xmlns:a16="http://schemas.microsoft.com/office/drawing/2014/main" id="{2A2E858D-1737-4855-00E7-1D8C1B885D56}"/>
              </a:ext>
            </a:extLst>
          </p:cNvPr>
          <p:cNvPicPr>
            <a:picLocks noChangeAspect="1"/>
          </p:cNvPicPr>
          <p:nvPr/>
        </p:nvPicPr>
        <p:blipFill>
          <a:blip r:embed="rId4"/>
          <a:stretch>
            <a:fillRect/>
          </a:stretch>
        </p:blipFill>
        <p:spPr>
          <a:xfrm>
            <a:off x="4564851" y="4546958"/>
            <a:ext cx="3895112" cy="2150944"/>
          </a:xfrm>
          <a:prstGeom prst="rect">
            <a:avLst/>
          </a:prstGeom>
        </p:spPr>
      </p:pic>
    </p:spTree>
    <p:extLst>
      <p:ext uri="{BB962C8B-B14F-4D97-AF65-F5344CB8AC3E}">
        <p14:creationId xmlns:p14="http://schemas.microsoft.com/office/powerpoint/2010/main" val="41482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9DE6-B7FB-92CE-C6AC-70980C1266E2}"/>
              </a:ext>
            </a:extLst>
          </p:cNvPr>
          <p:cNvSpPr>
            <a:spLocks noGrp="1"/>
          </p:cNvSpPr>
          <p:nvPr>
            <p:ph type="title"/>
          </p:nvPr>
        </p:nvSpPr>
        <p:spPr>
          <a:xfrm>
            <a:off x="1902262" y="408562"/>
            <a:ext cx="8911687" cy="554476"/>
          </a:xfrm>
        </p:spPr>
        <p:txBody>
          <a:bodyPr>
            <a:normAutofit fontScale="90000"/>
          </a:bodyPr>
          <a:lstStyle/>
          <a:p>
            <a:r>
              <a:rPr lang="en-US" b="1" dirty="0"/>
              <a:t>Summary of EDA</a:t>
            </a:r>
          </a:p>
        </p:txBody>
      </p:sp>
      <p:sp>
        <p:nvSpPr>
          <p:cNvPr id="3" name="Content Placeholder 2">
            <a:extLst>
              <a:ext uri="{FF2B5EF4-FFF2-40B4-BE49-F238E27FC236}">
                <a16:creationId xmlns:a16="http://schemas.microsoft.com/office/drawing/2014/main" id="{0BCE9DC5-244A-E07E-306E-3269D491FF3D}"/>
              </a:ext>
            </a:extLst>
          </p:cNvPr>
          <p:cNvSpPr>
            <a:spLocks noGrp="1"/>
          </p:cNvSpPr>
          <p:nvPr>
            <p:ph idx="1"/>
          </p:nvPr>
        </p:nvSpPr>
        <p:spPr>
          <a:xfrm>
            <a:off x="1682044" y="1286933"/>
            <a:ext cx="9822568" cy="4041423"/>
          </a:xfrm>
        </p:spPr>
        <p:txBody>
          <a:bodyPr/>
          <a:lstStyle/>
          <a:p>
            <a:r>
              <a:rPr lang="en-US" dirty="0">
                <a:latin typeface="Times New Roman" panose="02020603050405020304" pitchFamily="18" charset="0"/>
                <a:cs typeface="Times New Roman" panose="02020603050405020304" pitchFamily="18" charset="0"/>
              </a:rPr>
              <a:t>Now from the histograms we can easily say that – </a:t>
            </a:r>
          </a:p>
          <a:p>
            <a:r>
              <a:rPr lang="en-US" dirty="0">
                <a:latin typeface="Times New Roman" panose="02020603050405020304" pitchFamily="18" charset="0"/>
                <a:cs typeface="Times New Roman" panose="02020603050405020304" pitchFamily="18" charset="0"/>
              </a:rPr>
              <a:t>absences → positively skewed distribution. </a:t>
            </a:r>
          </a:p>
          <a:p>
            <a:r>
              <a:rPr lang="en-US" dirty="0">
                <a:latin typeface="Times New Roman" panose="02020603050405020304" pitchFamily="18" charset="0"/>
                <a:cs typeface="Times New Roman" panose="02020603050405020304" pitchFamily="18" charset="0"/>
              </a:rPr>
              <a:t>G1 → symmetric distribution. </a:t>
            </a:r>
          </a:p>
          <a:p>
            <a:r>
              <a:rPr lang="en-US" dirty="0">
                <a:latin typeface="Times New Roman" panose="02020603050405020304" pitchFamily="18" charset="0"/>
                <a:cs typeface="Times New Roman" panose="02020603050405020304" pitchFamily="18" charset="0"/>
              </a:rPr>
              <a:t>G2→ symmetric distribution. </a:t>
            </a:r>
          </a:p>
          <a:p>
            <a:r>
              <a:rPr lang="en-US" dirty="0">
                <a:latin typeface="Times New Roman" panose="02020603050405020304" pitchFamily="18" charset="0"/>
                <a:cs typeface="Times New Roman" panose="02020603050405020304" pitchFamily="18" charset="0"/>
              </a:rPr>
              <a:t>G3→ symmetric distribution. </a:t>
            </a:r>
          </a:p>
          <a:p>
            <a:r>
              <a:rPr lang="en-US" dirty="0">
                <a:latin typeface="Times New Roman" panose="02020603050405020304" pitchFamily="18" charset="0"/>
                <a:cs typeface="Times New Roman" panose="02020603050405020304" pitchFamily="18" charset="0"/>
              </a:rPr>
              <a:t>All others → Difficult to interpret due small range of the variables.</a:t>
            </a:r>
          </a:p>
          <a:p>
            <a:r>
              <a:rPr lang="en-US" dirty="0">
                <a:latin typeface="Times New Roman" panose="02020603050405020304" pitchFamily="18" charset="0"/>
                <a:cs typeface="Times New Roman" panose="02020603050405020304" pitchFamily="18" charset="0"/>
              </a:rPr>
              <a:t> Let us now look into the binary and categorical variables by their corresponding horizontal</a:t>
            </a:r>
          </a:p>
        </p:txBody>
      </p:sp>
    </p:spTree>
    <p:extLst>
      <p:ext uri="{BB962C8B-B14F-4D97-AF65-F5344CB8AC3E}">
        <p14:creationId xmlns:p14="http://schemas.microsoft.com/office/powerpoint/2010/main" val="248875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95A7-AF40-5BD3-F859-D1132455BCC0}"/>
              </a:ext>
            </a:extLst>
          </p:cNvPr>
          <p:cNvSpPr>
            <a:spLocks noGrp="1"/>
          </p:cNvSpPr>
          <p:nvPr>
            <p:ph type="title"/>
          </p:nvPr>
        </p:nvSpPr>
        <p:spPr>
          <a:xfrm>
            <a:off x="2592925" y="124178"/>
            <a:ext cx="8911687" cy="822600"/>
          </a:xfrm>
        </p:spPr>
        <p:txBody>
          <a:bodyPr/>
          <a:lstStyle/>
          <a:p>
            <a:r>
              <a:rPr lang="en-US" b="1" dirty="0"/>
              <a:t>Correlation Heat-map</a:t>
            </a:r>
          </a:p>
        </p:txBody>
      </p:sp>
      <p:sp>
        <p:nvSpPr>
          <p:cNvPr id="3" name="Content Placeholder 2">
            <a:extLst>
              <a:ext uri="{FF2B5EF4-FFF2-40B4-BE49-F238E27FC236}">
                <a16:creationId xmlns:a16="http://schemas.microsoft.com/office/drawing/2014/main" id="{60E646DF-6AD7-E328-BCEC-B0DEA9A4B714}"/>
              </a:ext>
            </a:extLst>
          </p:cNvPr>
          <p:cNvSpPr>
            <a:spLocks noGrp="1"/>
          </p:cNvSpPr>
          <p:nvPr>
            <p:ph idx="1"/>
          </p:nvPr>
        </p:nvSpPr>
        <p:spPr>
          <a:xfrm>
            <a:off x="1840089" y="835377"/>
            <a:ext cx="9664523" cy="5599289"/>
          </a:xfrm>
        </p:spPr>
        <p:txBody>
          <a:bodyPr/>
          <a:lstStyle/>
          <a:p>
            <a:r>
              <a:rPr lang="en-US" dirty="0">
                <a:latin typeface="Times New Roman" panose="02020603050405020304" pitchFamily="18" charset="0"/>
                <a:cs typeface="Times New Roman" panose="02020603050405020304" pitchFamily="18" charset="0"/>
              </a:rPr>
              <a:t>Now for observing the interrelation among the variables, here we mainly use the correlation matrix. But the correlation matrix is very difficult for visualization.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7D2EA4-A147-9C07-7929-5A7AA800DA88}"/>
              </a:ext>
            </a:extLst>
          </p:cNvPr>
          <p:cNvPicPr>
            <a:picLocks noChangeAspect="1"/>
          </p:cNvPicPr>
          <p:nvPr/>
        </p:nvPicPr>
        <p:blipFill>
          <a:blip r:embed="rId2"/>
          <a:stretch>
            <a:fillRect/>
          </a:stretch>
        </p:blipFill>
        <p:spPr>
          <a:xfrm>
            <a:off x="2592926" y="1596932"/>
            <a:ext cx="6473254" cy="3422539"/>
          </a:xfrm>
          <a:prstGeom prst="rect">
            <a:avLst/>
          </a:prstGeom>
        </p:spPr>
      </p:pic>
      <p:sp>
        <p:nvSpPr>
          <p:cNvPr id="4" name="TextBox 3">
            <a:extLst>
              <a:ext uri="{FF2B5EF4-FFF2-40B4-BE49-F238E27FC236}">
                <a16:creationId xmlns:a16="http://schemas.microsoft.com/office/drawing/2014/main" id="{D707CBA4-80C8-EF95-D116-C24C4E0B4662}"/>
              </a:ext>
            </a:extLst>
          </p:cNvPr>
          <p:cNvSpPr txBox="1"/>
          <p:nvPr/>
        </p:nvSpPr>
        <p:spPr>
          <a:xfrm>
            <a:off x="2095182" y="5240460"/>
            <a:ext cx="7877478" cy="1600438"/>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Hence here we goes into the correlation heat-map where the gradient in the color interpret</a:t>
            </a:r>
          </a:p>
          <a:p>
            <a:r>
              <a:rPr lang="en-US" sz="1600" dirty="0">
                <a:latin typeface="Times New Roman" panose="02020603050405020304" pitchFamily="18" charset="0"/>
                <a:cs typeface="Times New Roman" panose="02020603050405020304" pitchFamily="18" charset="0"/>
              </a:rPr>
              <a:t> the higher or lower correlation among the variables. So below is the correlation heat-map for</a:t>
            </a:r>
          </a:p>
          <a:p>
            <a:r>
              <a:rPr lang="en-US" sz="1600" dirty="0">
                <a:latin typeface="Times New Roman" panose="02020603050405020304" pitchFamily="18" charset="0"/>
                <a:cs typeface="Times New Roman" panose="02020603050405020304" pitchFamily="18" charset="0"/>
              </a:rPr>
              <a:t> our data-set. from the above colored correlation heat-map, reddish color indicates that the </a:t>
            </a:r>
          </a:p>
          <a:p>
            <a:r>
              <a:rPr lang="en-US" sz="1600" dirty="0">
                <a:latin typeface="Times New Roman" panose="02020603050405020304" pitchFamily="18" charset="0"/>
                <a:cs typeface="Times New Roman" panose="02020603050405020304" pitchFamily="18" charset="0"/>
              </a:rPr>
              <a:t>correlation is positive and the bluish color indicates that the correlation is negative and the </a:t>
            </a:r>
          </a:p>
          <a:p>
            <a:r>
              <a:rPr lang="en-US" sz="1600" dirty="0">
                <a:latin typeface="Times New Roman" panose="02020603050405020304" pitchFamily="18" charset="0"/>
                <a:cs typeface="Times New Roman" panose="02020603050405020304" pitchFamily="18" charset="0"/>
              </a:rPr>
              <a:t>the zero correlation is displayed by the whitish color</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12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F543-5D5C-B032-E19B-7D866960E409}"/>
              </a:ext>
            </a:extLst>
          </p:cNvPr>
          <p:cNvSpPr>
            <a:spLocks noGrp="1"/>
          </p:cNvSpPr>
          <p:nvPr>
            <p:ph type="title"/>
          </p:nvPr>
        </p:nvSpPr>
        <p:spPr>
          <a:xfrm>
            <a:off x="2592925" y="71021"/>
            <a:ext cx="8911687" cy="872562"/>
          </a:xfrm>
        </p:spPr>
        <p:txBody>
          <a:bodyPr>
            <a:normAutofit fontScale="90000"/>
          </a:bodyPr>
          <a:lstStyle/>
          <a:p>
            <a:r>
              <a:rPr lang="en-US" b="1" dirty="0"/>
              <a:t>Data Encoding</a:t>
            </a:r>
            <a:br>
              <a:rPr lang="en-US" b="1" dirty="0"/>
            </a:br>
            <a:endParaRPr lang="en-US" b="1" dirty="0"/>
          </a:p>
        </p:txBody>
      </p:sp>
      <p:sp>
        <p:nvSpPr>
          <p:cNvPr id="3" name="Content Placeholder 2">
            <a:extLst>
              <a:ext uri="{FF2B5EF4-FFF2-40B4-BE49-F238E27FC236}">
                <a16:creationId xmlns:a16="http://schemas.microsoft.com/office/drawing/2014/main" id="{2BCC9B8D-025E-8336-77C3-E35DB029ACBA}"/>
              </a:ext>
            </a:extLst>
          </p:cNvPr>
          <p:cNvSpPr>
            <a:spLocks noGrp="1"/>
          </p:cNvSpPr>
          <p:nvPr>
            <p:ph idx="1"/>
          </p:nvPr>
        </p:nvSpPr>
        <p:spPr>
          <a:xfrm>
            <a:off x="1585986" y="761023"/>
            <a:ext cx="9578158" cy="6201053"/>
          </a:xfrm>
        </p:spPr>
        <p:txBody>
          <a:bodyPr/>
          <a:lstStyle/>
          <a:p>
            <a:r>
              <a:rPr lang="en-US" dirty="0">
                <a:latin typeface="Times New Roman" panose="02020603050405020304" pitchFamily="18" charset="0"/>
                <a:cs typeface="Times New Roman" panose="02020603050405020304" pitchFamily="18" charset="0"/>
              </a:rPr>
              <a:t>we have four categorical variables and we have to convert them into the binary one’s. These categorical columns are - </a:t>
            </a:r>
            <a:r>
              <a:rPr lang="en-US" dirty="0" err="1">
                <a:latin typeface="Times New Roman" panose="02020603050405020304" pitchFamily="18" charset="0"/>
                <a:cs typeface="Times New Roman" panose="02020603050405020304" pitchFamily="18" charset="0"/>
              </a:rPr>
              <a:t>Mjob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Fjob</a:t>
            </a:r>
            <a:r>
              <a:rPr lang="en-US" dirty="0">
                <a:latin typeface="Times New Roman" panose="02020603050405020304" pitchFamily="18" charset="0"/>
                <a:cs typeface="Times New Roman" panose="02020603050405020304" pitchFamily="18" charset="0"/>
              </a:rPr>
              <a:t>, reason&amp; guardian Total number of categories in the </a:t>
            </a:r>
            <a:r>
              <a:rPr lang="en-US" dirty="0" err="1">
                <a:latin typeface="Times New Roman" panose="02020603050405020304" pitchFamily="18" charset="0"/>
                <a:cs typeface="Times New Roman" panose="02020603050405020304" pitchFamily="18" charset="0"/>
              </a:rPr>
              <a:t>Mjob</a:t>
            </a:r>
            <a:r>
              <a:rPr lang="en-US" dirty="0">
                <a:latin typeface="Times New Roman" panose="02020603050405020304" pitchFamily="18" charset="0"/>
                <a:cs typeface="Times New Roman" panose="02020603050405020304" pitchFamily="18" charset="0"/>
              </a:rPr>
              <a:t> and the </a:t>
            </a:r>
            <a:r>
              <a:rPr lang="en-US" dirty="0" err="1">
                <a:latin typeface="Times New Roman" panose="02020603050405020304" pitchFamily="18" charset="0"/>
                <a:cs typeface="Times New Roman" panose="02020603050405020304" pitchFamily="18" charset="0"/>
              </a:rPr>
              <a:t>Fjob</a:t>
            </a:r>
            <a:r>
              <a:rPr lang="en-US" dirty="0">
                <a:latin typeface="Times New Roman" panose="02020603050405020304" pitchFamily="18" charset="0"/>
                <a:cs typeface="Times New Roman" panose="02020603050405020304" pitchFamily="18" charset="0"/>
              </a:rPr>
              <a:t> columns are 5 each, reason has 4 categories and finally guardian has only 3 categories. So as by the basic rule of encoding we can encode it into 4,4,3,2 numerical variables that takes on the values 0 or 1 respectively. The categories for these four columns are –</a:t>
            </a:r>
          </a:p>
          <a:p>
            <a:r>
              <a:rPr lang="en-US" dirty="0" err="1">
                <a:latin typeface="Times New Roman" panose="02020603050405020304" pitchFamily="18" charset="0"/>
                <a:cs typeface="Times New Roman" panose="02020603050405020304" pitchFamily="18" charset="0"/>
              </a:rPr>
              <a:t>Mjob</a:t>
            </a:r>
            <a:r>
              <a:rPr lang="en-US" dirty="0">
                <a:latin typeface="Times New Roman" panose="02020603050405020304" pitchFamily="18" charset="0"/>
                <a:cs typeface="Times New Roman" panose="02020603050405020304" pitchFamily="18" charset="0"/>
              </a:rPr>
              <a:t>→”at home” , ”health” , ”other” , ”services”, ”teacher” </a:t>
            </a:r>
            <a:r>
              <a:rPr lang="en-US" dirty="0" err="1">
                <a:latin typeface="Times New Roman" panose="02020603050405020304" pitchFamily="18" charset="0"/>
                <a:cs typeface="Times New Roman" panose="02020603050405020304" pitchFamily="18" charset="0"/>
              </a:rPr>
              <a:t>Fjob</a:t>
            </a:r>
            <a:r>
              <a:rPr lang="en-US" dirty="0">
                <a:latin typeface="Times New Roman" panose="02020603050405020304" pitchFamily="18" charset="0"/>
                <a:cs typeface="Times New Roman" panose="02020603050405020304" pitchFamily="18" charset="0"/>
              </a:rPr>
              <a:t>→”at home” , ”health” , ”other” , ”services”, ”teacher” </a:t>
            </a:r>
            <a:r>
              <a:rPr lang="en-US" dirty="0" err="1">
                <a:latin typeface="Times New Roman" panose="02020603050405020304" pitchFamily="18" charset="0"/>
                <a:cs typeface="Times New Roman" panose="02020603050405020304" pitchFamily="18" charset="0"/>
              </a:rPr>
              <a:t>reason→”course</a:t>
            </a:r>
            <a:r>
              <a:rPr lang="en-US" dirty="0">
                <a:latin typeface="Times New Roman" panose="02020603050405020304" pitchFamily="18" charset="0"/>
                <a:cs typeface="Times New Roman" panose="02020603050405020304" pitchFamily="18" charset="0"/>
              </a:rPr>
              <a:t>” , ”other” , ”home”, ”reputation” </a:t>
            </a:r>
            <a:r>
              <a:rPr lang="en-US" dirty="0" err="1">
                <a:latin typeface="Times New Roman" panose="02020603050405020304" pitchFamily="18" charset="0"/>
                <a:cs typeface="Times New Roman" panose="02020603050405020304" pitchFamily="18" charset="0"/>
              </a:rPr>
              <a:t>guardian→”father”,”mother”,”other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We are ready to encode this categorical columns in to numerical ones. Now the following table gives the summarization of what actually we want to say–</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100071-7472-4870-C2CE-EDFED7156AA3}"/>
              </a:ext>
            </a:extLst>
          </p:cNvPr>
          <p:cNvPicPr>
            <a:picLocks noChangeAspect="1"/>
          </p:cNvPicPr>
          <p:nvPr/>
        </p:nvPicPr>
        <p:blipFill>
          <a:blip r:embed="rId2"/>
          <a:stretch>
            <a:fillRect/>
          </a:stretch>
        </p:blipFill>
        <p:spPr>
          <a:xfrm>
            <a:off x="1749283" y="4246376"/>
            <a:ext cx="4525058" cy="1288662"/>
          </a:xfrm>
          <a:prstGeom prst="rect">
            <a:avLst/>
          </a:prstGeom>
        </p:spPr>
      </p:pic>
      <p:pic>
        <p:nvPicPr>
          <p:cNvPr id="6" name="Content Placeholder 4">
            <a:extLst>
              <a:ext uri="{FF2B5EF4-FFF2-40B4-BE49-F238E27FC236}">
                <a16:creationId xmlns:a16="http://schemas.microsoft.com/office/drawing/2014/main" id="{CCFA2C33-9794-F455-EA8F-C779EF2429B4}"/>
              </a:ext>
            </a:extLst>
          </p:cNvPr>
          <p:cNvPicPr>
            <a:picLocks noChangeAspect="1"/>
          </p:cNvPicPr>
          <p:nvPr/>
        </p:nvPicPr>
        <p:blipFill>
          <a:blip r:embed="rId3"/>
          <a:stretch>
            <a:fillRect/>
          </a:stretch>
        </p:blipFill>
        <p:spPr>
          <a:xfrm>
            <a:off x="6585626" y="4246377"/>
            <a:ext cx="5129821" cy="1288662"/>
          </a:xfrm>
          <a:prstGeom prst="rect">
            <a:avLst/>
          </a:prstGeom>
        </p:spPr>
      </p:pic>
      <p:sp>
        <p:nvSpPr>
          <p:cNvPr id="4" name="TextBox 3">
            <a:extLst>
              <a:ext uri="{FF2B5EF4-FFF2-40B4-BE49-F238E27FC236}">
                <a16:creationId xmlns:a16="http://schemas.microsoft.com/office/drawing/2014/main" id="{C376A01B-EB9A-57F9-F253-0D5146253088}"/>
              </a:ext>
            </a:extLst>
          </p:cNvPr>
          <p:cNvSpPr txBox="1"/>
          <p:nvPr/>
        </p:nvSpPr>
        <p:spPr>
          <a:xfrm>
            <a:off x="1663431" y="5863649"/>
            <a:ext cx="8436925"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 the above four table we have finally converted the categorical columns into the binary </a:t>
            </a:r>
          </a:p>
          <a:p>
            <a:r>
              <a:rPr lang="en-US" dirty="0">
                <a:latin typeface="Times New Roman" panose="02020603050405020304" pitchFamily="18" charset="0"/>
                <a:cs typeface="Times New Roman" panose="02020603050405020304" pitchFamily="18" charset="0"/>
              </a:rPr>
              <a:t>dummy variables. Now we proceed with our further analysis.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70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5674-EEDF-7B65-3605-9C897F6C1F68}"/>
              </a:ext>
            </a:extLst>
          </p:cNvPr>
          <p:cNvSpPr>
            <a:spLocks noGrp="1"/>
          </p:cNvSpPr>
          <p:nvPr>
            <p:ph type="title"/>
          </p:nvPr>
        </p:nvSpPr>
        <p:spPr>
          <a:xfrm>
            <a:off x="2592925" y="168677"/>
            <a:ext cx="8911687" cy="577048"/>
          </a:xfrm>
        </p:spPr>
        <p:txBody>
          <a:bodyPr>
            <a:normAutofit fontScale="90000"/>
          </a:bodyPr>
          <a:lstStyle/>
          <a:p>
            <a:r>
              <a:rPr lang="en-US" b="1" dirty="0"/>
              <a:t>                  Outlier Detection</a:t>
            </a:r>
          </a:p>
        </p:txBody>
      </p:sp>
      <p:sp>
        <p:nvSpPr>
          <p:cNvPr id="3" name="Content Placeholder 2">
            <a:extLst>
              <a:ext uri="{FF2B5EF4-FFF2-40B4-BE49-F238E27FC236}">
                <a16:creationId xmlns:a16="http://schemas.microsoft.com/office/drawing/2014/main" id="{B1B83EC5-B8F5-D6C1-24C2-E0B6F1EB5A16}"/>
              </a:ext>
            </a:extLst>
          </p:cNvPr>
          <p:cNvSpPr>
            <a:spLocks noGrp="1"/>
          </p:cNvSpPr>
          <p:nvPr>
            <p:ph idx="1"/>
          </p:nvPr>
        </p:nvSpPr>
        <p:spPr>
          <a:xfrm>
            <a:off x="1793289" y="816745"/>
            <a:ext cx="9711323" cy="5717219"/>
          </a:xfrm>
        </p:spPr>
        <p:txBody>
          <a:bodyPr/>
          <a:lstStyle/>
          <a:p>
            <a:r>
              <a:rPr lang="en-US" dirty="0">
                <a:latin typeface="Times New Roman" panose="02020603050405020304" pitchFamily="18" charset="0"/>
                <a:cs typeface="Times New Roman" panose="02020603050405020304" pitchFamily="18" charset="0"/>
              </a:rPr>
              <a:t>Outlier in the data plays a very important role when we came into the estimation purpose for the model parameter. So we have to remove or estimate the outliers based on the given scenario. For our model let us draw the box plots to see whether heavy amount of outliers present in our data or not for only the continuous columns. Because if we remove the outliers from the binary variables then it is not only meaningless but also there exists a situation where we can all the values corresponding to the lower class is removed and for further prosperity we have to drop the columns. If the number of outliers are quite small we can simply delete the corresponding rows, otherwise we proceed into further analysis. </a:t>
            </a:r>
          </a:p>
          <a:p>
            <a:r>
              <a:rPr lang="en-US" dirty="0">
                <a:latin typeface="Times New Roman" panose="02020603050405020304" pitchFamily="18" charset="0"/>
                <a:cs typeface="Times New Roman" panose="02020603050405020304" pitchFamily="18" charset="0"/>
              </a:rPr>
              <a:t>Let us first see that the box-plots of the corresponding columns–</a:t>
            </a:r>
          </a:p>
        </p:txBody>
      </p:sp>
      <p:pic>
        <p:nvPicPr>
          <p:cNvPr id="5" name="Picture 4">
            <a:extLst>
              <a:ext uri="{FF2B5EF4-FFF2-40B4-BE49-F238E27FC236}">
                <a16:creationId xmlns:a16="http://schemas.microsoft.com/office/drawing/2014/main" id="{BE21344B-08DC-1E99-EC4A-D3DA7647D5D9}"/>
              </a:ext>
            </a:extLst>
          </p:cNvPr>
          <p:cNvPicPr>
            <a:picLocks noChangeAspect="1"/>
          </p:cNvPicPr>
          <p:nvPr/>
        </p:nvPicPr>
        <p:blipFill>
          <a:blip r:embed="rId2"/>
          <a:stretch>
            <a:fillRect/>
          </a:stretch>
        </p:blipFill>
        <p:spPr>
          <a:xfrm>
            <a:off x="2717538" y="3881761"/>
            <a:ext cx="7591425" cy="2618912"/>
          </a:xfrm>
          <a:prstGeom prst="rect">
            <a:avLst/>
          </a:prstGeom>
        </p:spPr>
      </p:pic>
    </p:spTree>
    <p:extLst>
      <p:ext uri="{BB962C8B-B14F-4D97-AF65-F5344CB8AC3E}">
        <p14:creationId xmlns:p14="http://schemas.microsoft.com/office/powerpoint/2010/main" val="394498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6FF7-D85F-37AD-BD83-38785D8566A3}"/>
              </a:ext>
            </a:extLst>
          </p:cNvPr>
          <p:cNvSpPr>
            <a:spLocks noGrp="1"/>
          </p:cNvSpPr>
          <p:nvPr>
            <p:ph type="title"/>
          </p:nvPr>
        </p:nvSpPr>
        <p:spPr>
          <a:xfrm>
            <a:off x="2592925" y="71022"/>
            <a:ext cx="8911687" cy="381740"/>
          </a:xfrm>
        </p:spPr>
        <p:txBody>
          <a:bodyPr>
            <a:normAutofit fontScale="90000"/>
          </a:bodyPr>
          <a:lstStyle/>
          <a:p>
            <a:r>
              <a:rPr lang="en-US" b="1" dirty="0"/>
              <a:t>Box-Plots After Removing the Outlier</a:t>
            </a:r>
          </a:p>
        </p:txBody>
      </p:sp>
      <p:sp>
        <p:nvSpPr>
          <p:cNvPr id="3" name="Content Placeholder 2">
            <a:extLst>
              <a:ext uri="{FF2B5EF4-FFF2-40B4-BE49-F238E27FC236}">
                <a16:creationId xmlns:a16="http://schemas.microsoft.com/office/drawing/2014/main" id="{A4D2A616-BB06-D858-2A32-CA281A13F99F}"/>
              </a:ext>
            </a:extLst>
          </p:cNvPr>
          <p:cNvSpPr>
            <a:spLocks noGrp="1"/>
          </p:cNvSpPr>
          <p:nvPr>
            <p:ph idx="1"/>
          </p:nvPr>
        </p:nvSpPr>
        <p:spPr>
          <a:xfrm>
            <a:off x="1686757" y="648070"/>
            <a:ext cx="9817855" cy="5263152"/>
          </a:xfrm>
        </p:spPr>
        <p:txBody>
          <a:bodyPr/>
          <a:lstStyle/>
          <a:p>
            <a:r>
              <a:rPr lang="en-US" dirty="0">
                <a:latin typeface="Times New Roman" panose="02020603050405020304" pitchFamily="18" charset="0"/>
                <a:cs typeface="Times New Roman" panose="02020603050405020304" pitchFamily="18" charset="0"/>
              </a:rPr>
              <a:t>Since too much outliers are present in the data, we have to estimate them. Here we apply Interquartile Range method (IQR) for outlier detection and removal of outliers. Observing the boxplot, it is almost sure that the variables are skewed. So, IQR method suits well for such kind of data.</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46749C-9F89-0F63-033B-C75240147C82}"/>
              </a:ext>
            </a:extLst>
          </p:cNvPr>
          <p:cNvPicPr>
            <a:picLocks noChangeAspect="1"/>
          </p:cNvPicPr>
          <p:nvPr/>
        </p:nvPicPr>
        <p:blipFill>
          <a:blip r:embed="rId2"/>
          <a:stretch>
            <a:fillRect/>
          </a:stretch>
        </p:blipFill>
        <p:spPr>
          <a:xfrm>
            <a:off x="2055873" y="1911334"/>
            <a:ext cx="6162675" cy="1685925"/>
          </a:xfrm>
          <a:prstGeom prst="rect">
            <a:avLst/>
          </a:prstGeom>
        </p:spPr>
      </p:pic>
      <p:pic>
        <p:nvPicPr>
          <p:cNvPr id="7" name="Picture 6">
            <a:extLst>
              <a:ext uri="{FF2B5EF4-FFF2-40B4-BE49-F238E27FC236}">
                <a16:creationId xmlns:a16="http://schemas.microsoft.com/office/drawing/2014/main" id="{D4AE5251-A5D6-7210-1D05-DCF89ABB2E4B}"/>
              </a:ext>
            </a:extLst>
          </p:cNvPr>
          <p:cNvPicPr>
            <a:picLocks noChangeAspect="1"/>
          </p:cNvPicPr>
          <p:nvPr/>
        </p:nvPicPr>
        <p:blipFill>
          <a:blip r:embed="rId3"/>
          <a:stretch>
            <a:fillRect/>
          </a:stretch>
        </p:blipFill>
        <p:spPr>
          <a:xfrm>
            <a:off x="3027100" y="3790763"/>
            <a:ext cx="6972300" cy="2498879"/>
          </a:xfrm>
          <a:prstGeom prst="rect">
            <a:avLst/>
          </a:prstGeom>
        </p:spPr>
      </p:pic>
    </p:spTree>
    <p:extLst>
      <p:ext uri="{BB962C8B-B14F-4D97-AF65-F5344CB8AC3E}">
        <p14:creationId xmlns:p14="http://schemas.microsoft.com/office/powerpoint/2010/main" val="375899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CABD-1B37-097C-4A18-2A24D1F126A7}"/>
              </a:ext>
            </a:extLst>
          </p:cNvPr>
          <p:cNvSpPr>
            <a:spLocks noGrp="1"/>
          </p:cNvSpPr>
          <p:nvPr>
            <p:ph type="title"/>
          </p:nvPr>
        </p:nvSpPr>
        <p:spPr>
          <a:xfrm>
            <a:off x="2592925" y="124287"/>
            <a:ext cx="8911687" cy="497150"/>
          </a:xfrm>
        </p:spPr>
        <p:txBody>
          <a:bodyPr>
            <a:normAutofit fontScale="90000"/>
          </a:bodyPr>
          <a:lstStyle/>
          <a:p>
            <a:r>
              <a:rPr lang="en-US" b="1" dirty="0"/>
              <a:t>Linear regression on alcohol consumption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8C2653-28D8-AC22-41BA-94B3A2E138E1}"/>
                  </a:ext>
                </a:extLst>
              </p:cNvPr>
              <p:cNvSpPr>
                <a:spLocks noGrp="1"/>
              </p:cNvSpPr>
              <p:nvPr>
                <p:ph idx="1"/>
              </p:nvPr>
            </p:nvSpPr>
            <p:spPr>
              <a:xfrm>
                <a:off x="1802167" y="905522"/>
                <a:ext cx="9702445" cy="5415378"/>
              </a:xfrm>
            </p:spPr>
            <p:txBody>
              <a:bodyPr/>
              <a:lstStyle/>
              <a:p>
                <a:r>
                  <a:rPr lang="en-US" dirty="0">
                    <a:latin typeface="Times New Roman" panose="02020603050405020304" pitchFamily="18" charset="0"/>
                    <a:cs typeface="Times New Roman" panose="02020603050405020304" pitchFamily="18" charset="0"/>
                  </a:rPr>
                  <a:t>Now we are begin with our preliminary consideration that whether student’s final grade(G3) is affected by alcohol consumption, relationship etc.. So we start with our basic linear model assumption i.e. –</a:t>
                </a:r>
              </a:p>
              <a:p>
                <a:r>
                  <a:rPr lang="en-US" dirty="0">
                    <a:latin typeface="Times New Roman" panose="02020603050405020304" pitchFamily="18" charset="0"/>
                    <a:cs typeface="Times New Roman" panose="02020603050405020304" pitchFamily="18" charset="0"/>
                  </a:rPr>
                  <a:t>                                            y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𝑋</m:t>
                    </m:r>
                    <m:r>
                      <m:rPr>
                        <m:sty m:val="p"/>
                      </m:rPr>
                      <a:rPr lang="el-GR" b="0" i="1" smtClean="0">
                        <a:latin typeface="Cambria Math" panose="02040503050406030204" pitchFamily="18" charset="0"/>
                      </a:rPr>
                      <m:t>α</m:t>
                    </m:r>
                    <m:r>
                      <a:rPr lang="en-US" b="0" i="1" smtClean="0">
                        <a:latin typeface="Cambria Math" panose="02040503050406030204" pitchFamily="18" charset="0"/>
                      </a:rPr>
                      <m:t>+</m:t>
                    </m:r>
                    <m:r>
                      <m:rPr>
                        <m:nor/>
                      </m:rPr>
                      <a:rPr lang="en-US" dirty="0">
                        <a:latin typeface="Times New Roman" panose="02020603050405020304" pitchFamily="18" charset="0"/>
                        <a:cs typeface="Times New Roman" panose="02020603050405020304" pitchFamily="18" charset="0"/>
                      </a:rPr>
                      <m:t>δ</m:t>
                    </m:r>
                  </m:oMath>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δ ∼ some distribution with E(δ) = 0 &amp; var(δ) = σ</a:t>
                </a:r>
                <a:r>
                  <a:rPr lang="en-US" baseline="30000"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Here y is our response variable and X is the design matrix and α is the parameter in the model what we have estimate. </a:t>
                </a:r>
              </a:p>
              <a:p>
                <a:r>
                  <a:rPr lang="en-US" dirty="0" err="1">
                    <a:latin typeface="Times New Roman" panose="02020603050405020304" pitchFamily="18" charset="0"/>
                    <a:cs typeface="Times New Roman" panose="02020603050405020304" pitchFamily="18" charset="0"/>
                  </a:rPr>
                  <a:t>Dalc</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Walc</a:t>
                </a:r>
                <a:r>
                  <a:rPr lang="en-US" dirty="0">
                    <a:latin typeface="Times New Roman" panose="02020603050405020304" pitchFamily="18" charset="0"/>
                    <a:cs typeface="Times New Roman" panose="02020603050405020304" pitchFamily="18" charset="0"/>
                  </a:rPr>
                  <a:t> provides the alcohol consumption data also the relationship represents by romantic, so the columns of X are – </a:t>
                </a:r>
              </a:p>
              <a:p>
                <a:r>
                  <a:rPr lang="en-US" dirty="0">
                    <a:latin typeface="Times New Roman" panose="02020603050405020304" pitchFamily="18" charset="0"/>
                    <a:cs typeface="Times New Roman" panose="02020603050405020304" pitchFamily="18" charset="0"/>
                  </a:rPr>
                  <a:t>First Column → Columns of all 1’s </a:t>
                </a:r>
              </a:p>
              <a:p>
                <a:r>
                  <a:rPr lang="en-US" dirty="0">
                    <a:latin typeface="Times New Roman" panose="02020603050405020304" pitchFamily="18" charset="0"/>
                    <a:cs typeface="Times New Roman" panose="02020603050405020304" pitchFamily="18" charset="0"/>
                  </a:rPr>
                  <a:t>Second Column → </a:t>
                </a:r>
                <a:r>
                  <a:rPr lang="en-US" dirty="0" err="1">
                    <a:latin typeface="Times New Roman" panose="02020603050405020304" pitchFamily="18" charset="0"/>
                    <a:cs typeface="Times New Roman" panose="02020603050405020304" pitchFamily="18" charset="0"/>
                  </a:rPr>
                  <a:t>Dalc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Third Column → </a:t>
                </a:r>
                <a:r>
                  <a:rPr lang="en-US" dirty="0" err="1">
                    <a:latin typeface="Times New Roman" panose="02020603050405020304" pitchFamily="18" charset="0"/>
                    <a:cs typeface="Times New Roman" panose="02020603050405020304" pitchFamily="18" charset="0"/>
                  </a:rPr>
                  <a:t>Walc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Fourth Column → Romantic</a:t>
                </a:r>
              </a:p>
              <a:p>
                <a:r>
                  <a:rPr lang="en-US" dirty="0">
                    <a:latin typeface="Times New Roman" panose="02020603050405020304" pitchFamily="18" charset="0"/>
                    <a:cs typeface="Times New Roman" panose="02020603050405020304" pitchFamily="18" charset="0"/>
                  </a:rPr>
                  <a:t>So let us fit our MLR model with three regressors </a:t>
                </a:r>
                <a:r>
                  <a:rPr lang="en-US" dirty="0" err="1">
                    <a:latin typeface="Times New Roman" panose="02020603050405020304" pitchFamily="18" charset="0"/>
                    <a:cs typeface="Times New Roman" panose="02020603050405020304" pitchFamily="18" charset="0"/>
                  </a:rPr>
                  <a:t>Dalc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Wlac</a:t>
                </a:r>
                <a:r>
                  <a:rPr lang="en-US" dirty="0">
                    <a:latin typeface="Times New Roman" panose="02020603050405020304" pitchFamily="18" charset="0"/>
                    <a:cs typeface="Times New Roman" panose="02020603050405020304" pitchFamily="18" charset="0"/>
                  </a:rPr>
                  <a:t> and romantic.</a:t>
                </a:r>
              </a:p>
            </p:txBody>
          </p:sp>
        </mc:Choice>
        <mc:Fallback>
          <p:sp>
            <p:nvSpPr>
              <p:cNvPr id="3" name="Content Placeholder 2">
                <a:extLst>
                  <a:ext uri="{FF2B5EF4-FFF2-40B4-BE49-F238E27FC236}">
                    <a16:creationId xmlns:a16="http://schemas.microsoft.com/office/drawing/2014/main" id="{2C8C2653-28D8-AC22-41BA-94B3A2E138E1}"/>
                  </a:ext>
                </a:extLst>
              </p:cNvPr>
              <p:cNvSpPr>
                <a:spLocks noGrp="1" noRot="1" noChangeAspect="1" noMove="1" noResize="1" noEditPoints="1" noAdjustHandles="1" noChangeArrowheads="1" noChangeShapeType="1" noTextEdit="1"/>
              </p:cNvSpPr>
              <p:nvPr>
                <p:ph idx="1"/>
              </p:nvPr>
            </p:nvSpPr>
            <p:spPr>
              <a:xfrm>
                <a:off x="1802167" y="905522"/>
                <a:ext cx="9702445" cy="5415378"/>
              </a:xfrm>
              <a:blipFill>
                <a:blip r:embed="rId2"/>
                <a:stretch>
                  <a:fillRect l="-440" t="-676" r="-189"/>
                </a:stretch>
              </a:blipFill>
            </p:spPr>
            <p:txBody>
              <a:bodyPr/>
              <a:lstStyle/>
              <a:p>
                <a:r>
                  <a:rPr lang="en-IN">
                    <a:noFill/>
                  </a:rPr>
                  <a:t> </a:t>
                </a:r>
              </a:p>
            </p:txBody>
          </p:sp>
        </mc:Fallback>
      </mc:AlternateContent>
    </p:spTree>
    <p:extLst>
      <p:ext uri="{BB962C8B-B14F-4D97-AF65-F5344CB8AC3E}">
        <p14:creationId xmlns:p14="http://schemas.microsoft.com/office/powerpoint/2010/main" val="227241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ACC9-1B97-F0F2-EDAF-3A217599911E}"/>
              </a:ext>
            </a:extLst>
          </p:cNvPr>
          <p:cNvSpPr>
            <a:spLocks noGrp="1"/>
          </p:cNvSpPr>
          <p:nvPr>
            <p:ph type="title"/>
          </p:nvPr>
        </p:nvSpPr>
        <p:spPr>
          <a:xfrm>
            <a:off x="2592925" y="97655"/>
            <a:ext cx="8911687" cy="452761"/>
          </a:xfrm>
        </p:spPr>
        <p:txBody>
          <a:bodyPr>
            <a:normAutofit fontScale="90000"/>
          </a:bodyPr>
          <a:lstStyle/>
          <a:p>
            <a:r>
              <a:rPr lang="en-US" b="1" dirty="0"/>
              <a:t>Data Summary</a:t>
            </a:r>
          </a:p>
        </p:txBody>
      </p:sp>
      <p:sp>
        <p:nvSpPr>
          <p:cNvPr id="7" name="TextBox 6">
            <a:extLst>
              <a:ext uri="{FF2B5EF4-FFF2-40B4-BE49-F238E27FC236}">
                <a16:creationId xmlns:a16="http://schemas.microsoft.com/office/drawing/2014/main" id="{274740F2-EF0F-C8D2-9F7D-44AF9EBB6451}"/>
              </a:ext>
            </a:extLst>
          </p:cNvPr>
          <p:cNvSpPr txBox="1"/>
          <p:nvPr/>
        </p:nvSpPr>
        <p:spPr>
          <a:xfrm>
            <a:off x="3047260" y="2558495"/>
            <a:ext cx="6094520" cy="2308324"/>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E6121138-FDA6-A6F9-37D2-A64CA5C1A78C}"/>
              </a:ext>
            </a:extLst>
          </p:cNvPr>
          <p:cNvSpPr txBox="1"/>
          <p:nvPr/>
        </p:nvSpPr>
        <p:spPr>
          <a:xfrm>
            <a:off x="3047260" y="3250992"/>
            <a:ext cx="6094520" cy="369332"/>
          </a:xfrm>
          <a:prstGeom prst="rect">
            <a:avLst/>
          </a:prstGeom>
          <a:noFill/>
        </p:spPr>
        <p:txBody>
          <a:bodyPr wrap="square">
            <a:spAutoFit/>
          </a:bodyPr>
          <a:lstStyle/>
          <a:p>
            <a:r>
              <a:rPr lang="en-US" dirty="0"/>
              <a:t> </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B104A32E-60EB-BB51-32A0-B0EE6109E2D5}"/>
                  </a:ext>
                </a:extLst>
              </p:cNvPr>
              <p:cNvSpPr>
                <a:spLocks noGrp="1"/>
              </p:cNvSpPr>
              <p:nvPr>
                <p:ph idx="1"/>
              </p:nvPr>
            </p:nvSpPr>
            <p:spPr>
              <a:xfrm>
                <a:off x="1882066" y="736847"/>
                <a:ext cx="9622546" cy="5788240"/>
              </a:xfrm>
            </p:spPr>
            <p: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the summary of the above model we can see that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is 0.02472 and the 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is 0.01723, which are very small to conclude any thing about the model. So a natural question arises that whether the regression is valid or not i.e. we have to test the hypothesis</a:t>
                </a:r>
              </a:p>
              <a:p>
                <a:endParaRPr lang="en-US" dirty="0">
                  <a:latin typeface="Times New Roman" panose="02020603050405020304" pitchFamily="18" charset="0"/>
                  <a:cs typeface="Times New Roman" panose="02020603050405020304" pitchFamily="18" charset="0"/>
                </a:endParaRPr>
              </a:p>
            </p:txBody>
          </p:sp>
        </mc:Choice>
        <mc:Fallback xmlns="">
          <p:sp>
            <p:nvSpPr>
              <p:cNvPr id="11" name="Content Placeholder 10">
                <a:extLst>
                  <a:ext uri="{FF2B5EF4-FFF2-40B4-BE49-F238E27FC236}">
                    <a16:creationId xmlns:a16="http://schemas.microsoft.com/office/drawing/2014/main" id="{B104A32E-60EB-BB51-32A0-B0EE6109E2D5}"/>
                  </a:ext>
                </a:extLst>
              </p:cNvPr>
              <p:cNvSpPr>
                <a:spLocks noGrp="1" noRot="1" noChangeAspect="1" noMove="1" noResize="1" noEditPoints="1" noAdjustHandles="1" noChangeArrowheads="1" noChangeShapeType="1" noTextEdit="1"/>
              </p:cNvSpPr>
              <p:nvPr>
                <p:ph idx="1"/>
              </p:nvPr>
            </p:nvSpPr>
            <p:spPr>
              <a:xfrm>
                <a:off x="1882066" y="736847"/>
                <a:ext cx="9622546" cy="5788240"/>
              </a:xfrm>
              <a:blipFill>
                <a:blip r:embed="rId2"/>
                <a:stretch>
                  <a:fillRect l="-444"/>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4AB4B475-E2B0-173D-2966-C251E6DEF5E7}"/>
              </a:ext>
            </a:extLst>
          </p:cNvPr>
          <p:cNvPicPr>
            <a:picLocks noChangeAspect="1"/>
          </p:cNvPicPr>
          <p:nvPr/>
        </p:nvPicPr>
        <p:blipFill>
          <a:blip r:embed="rId3"/>
          <a:stretch>
            <a:fillRect/>
          </a:stretch>
        </p:blipFill>
        <p:spPr>
          <a:xfrm>
            <a:off x="3283905" y="1019237"/>
            <a:ext cx="5857875" cy="2892086"/>
          </a:xfrm>
          <a:prstGeom prst="rect">
            <a:avLst/>
          </a:prstGeom>
        </p:spPr>
      </p:pic>
      <p:pic>
        <p:nvPicPr>
          <p:cNvPr id="15" name="Picture 14">
            <a:extLst>
              <a:ext uri="{FF2B5EF4-FFF2-40B4-BE49-F238E27FC236}">
                <a16:creationId xmlns:a16="http://schemas.microsoft.com/office/drawing/2014/main" id="{2966EDB7-9BB5-39FC-2C21-98222E7EDD8F}"/>
              </a:ext>
            </a:extLst>
          </p:cNvPr>
          <p:cNvPicPr>
            <a:picLocks noChangeAspect="1"/>
          </p:cNvPicPr>
          <p:nvPr/>
        </p:nvPicPr>
        <p:blipFill>
          <a:blip r:embed="rId4"/>
          <a:stretch>
            <a:fillRect/>
          </a:stretch>
        </p:blipFill>
        <p:spPr>
          <a:xfrm>
            <a:off x="3811479" y="5667313"/>
            <a:ext cx="4267200" cy="342900"/>
          </a:xfrm>
          <a:prstGeom prst="rect">
            <a:avLst/>
          </a:prstGeom>
        </p:spPr>
      </p:pic>
    </p:spTree>
    <p:extLst>
      <p:ext uri="{BB962C8B-B14F-4D97-AF65-F5344CB8AC3E}">
        <p14:creationId xmlns:p14="http://schemas.microsoft.com/office/powerpoint/2010/main" val="422428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9D17E3F-9160-4D16-8F1D-F8FE94E2A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duotone>
              <a:prstClr val="black"/>
              <a:schemeClr val="tx2">
                <a:tint val="45000"/>
                <a:satMod val="400000"/>
              </a:schemeClr>
            </a:duotone>
            <a:alphaModFix amt="25000"/>
            <a:extLst>
              <a:ext uri="{28A0092B-C50C-407E-A947-70E740481C1C}">
                <a14:useLocalDpi xmlns:a14="http://schemas.microsoft.com/office/drawing/2010/main"/>
              </a:ext>
            </a:extLst>
          </a:blip>
          <a:srcRect/>
          <a:stretch/>
        </p:blipFill>
        <p:spPr>
          <a:xfrm>
            <a:off x="19476" y="10"/>
            <a:ext cx="12191980" cy="685799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2592925" y="624110"/>
            <a:ext cx="8911687" cy="1280890"/>
          </a:xfrm>
        </p:spPr>
        <p:txBody>
          <a:bodyPr>
            <a:normAutofit fontScale="90000"/>
          </a:bodyPr>
          <a:lstStyle/>
          <a:p>
            <a:r>
              <a:rPr lang="en-US" b="1" dirty="0"/>
              <a:t>              INTRODUCTION</a:t>
            </a:r>
            <a:br>
              <a:rPr lang="en-US" b="1" dirty="0"/>
            </a:br>
            <a:br>
              <a:rPr lang="en-US" b="1" dirty="0"/>
            </a:br>
            <a:br>
              <a:rPr lang="en-US" b="1" dirty="0"/>
            </a:br>
            <a:br>
              <a:rPr lang="en-US" b="1" dirty="0"/>
            </a:br>
            <a:br>
              <a:rPr lang="en-US" b="1" dirty="0"/>
            </a:br>
            <a:br>
              <a:rPr lang="en-US" b="1" dirty="0"/>
            </a:br>
            <a:br>
              <a:rPr lang="en-US" b="1" dirty="0"/>
            </a:br>
            <a:br>
              <a:rPr lang="en-US" b="1" dirty="0"/>
            </a:br>
            <a:endParaRPr lang="en-US" b="1" dirty="0"/>
          </a:p>
        </p:txBody>
      </p:sp>
      <p:grpSp>
        <p:nvGrpSpPr>
          <p:cNvPr id="35" name="Group 34">
            <a:extLst>
              <a:ext uri="{FF2B5EF4-FFF2-40B4-BE49-F238E27FC236}">
                <a16:creationId xmlns:a16="http://schemas.microsoft.com/office/drawing/2014/main" id="{93DBB853-C277-42C7-80D0-110A8842E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36" name="Freeform 11">
              <a:extLst>
                <a:ext uri="{FF2B5EF4-FFF2-40B4-BE49-F238E27FC236}">
                  <a16:creationId xmlns:a16="http://schemas.microsoft.com/office/drawing/2014/main" id="{8D2CA353-4AC3-432A-8704-A618563EE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7" name="Freeform 12">
              <a:extLst>
                <a:ext uri="{FF2B5EF4-FFF2-40B4-BE49-F238E27FC236}">
                  <a16:creationId xmlns:a16="http://schemas.microsoft.com/office/drawing/2014/main" id="{71685CFF-C2D8-4119-9CDA-504914853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8" name="Freeform 13">
              <a:extLst>
                <a:ext uri="{FF2B5EF4-FFF2-40B4-BE49-F238E27FC236}">
                  <a16:creationId xmlns:a16="http://schemas.microsoft.com/office/drawing/2014/main" id="{119C20C9-05B5-4384-9F4E-B4B8FA299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9" name="Freeform 14">
              <a:extLst>
                <a:ext uri="{FF2B5EF4-FFF2-40B4-BE49-F238E27FC236}">
                  <a16:creationId xmlns:a16="http://schemas.microsoft.com/office/drawing/2014/main" id="{F78ACAA7-E69F-43D4-919F-59DCA6482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0" name="Freeform 15">
              <a:extLst>
                <a:ext uri="{FF2B5EF4-FFF2-40B4-BE49-F238E27FC236}">
                  <a16:creationId xmlns:a16="http://schemas.microsoft.com/office/drawing/2014/main" id="{96704AC3-E553-4428-AD42-796DD344A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1" name="Freeform 16">
              <a:extLst>
                <a:ext uri="{FF2B5EF4-FFF2-40B4-BE49-F238E27FC236}">
                  <a16:creationId xmlns:a16="http://schemas.microsoft.com/office/drawing/2014/main" id="{3144CE2D-2D9E-4E16-92AA-F685E4549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2" name="Freeform 17">
              <a:extLst>
                <a:ext uri="{FF2B5EF4-FFF2-40B4-BE49-F238E27FC236}">
                  <a16:creationId xmlns:a16="http://schemas.microsoft.com/office/drawing/2014/main" id="{CD4C0C99-C139-4838-92A2-2C05514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3" name="Freeform 18">
              <a:extLst>
                <a:ext uri="{FF2B5EF4-FFF2-40B4-BE49-F238E27FC236}">
                  <a16:creationId xmlns:a16="http://schemas.microsoft.com/office/drawing/2014/main" id="{6D356AA9-ECE0-4E40-A277-44AC6EF76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4" name="Freeform 19">
              <a:extLst>
                <a:ext uri="{FF2B5EF4-FFF2-40B4-BE49-F238E27FC236}">
                  <a16:creationId xmlns:a16="http://schemas.microsoft.com/office/drawing/2014/main" id="{5A9C3CFE-942C-43DB-9652-8B264755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5" name="Freeform 20">
              <a:extLst>
                <a:ext uri="{FF2B5EF4-FFF2-40B4-BE49-F238E27FC236}">
                  <a16:creationId xmlns:a16="http://schemas.microsoft.com/office/drawing/2014/main" id="{F3DDB2C0-7B2C-4BA5-8ECA-463274672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6" name="Freeform 21">
              <a:extLst>
                <a:ext uri="{FF2B5EF4-FFF2-40B4-BE49-F238E27FC236}">
                  <a16:creationId xmlns:a16="http://schemas.microsoft.com/office/drawing/2014/main" id="{CCB346B3-FD72-422B-9688-F54E77399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7" name="Freeform 22">
              <a:extLst>
                <a:ext uri="{FF2B5EF4-FFF2-40B4-BE49-F238E27FC236}">
                  <a16:creationId xmlns:a16="http://schemas.microsoft.com/office/drawing/2014/main" id="{A5E738B1-537A-48F5-B99B-72BF4EA8B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9" name="Group 48">
            <a:extLst>
              <a:ext uri="{FF2B5EF4-FFF2-40B4-BE49-F238E27FC236}">
                <a16:creationId xmlns:a16="http://schemas.microsoft.com/office/drawing/2014/main" id="{65CAAAF8-C872-447C-BCD0-F5CD3016C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50" name="Freeform 27">
              <a:extLst>
                <a:ext uri="{FF2B5EF4-FFF2-40B4-BE49-F238E27FC236}">
                  <a16:creationId xmlns:a16="http://schemas.microsoft.com/office/drawing/2014/main" id="{3CD192F9-4898-4362-B1A2-3DDAA546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1" name="Freeform 28">
              <a:extLst>
                <a:ext uri="{FF2B5EF4-FFF2-40B4-BE49-F238E27FC236}">
                  <a16:creationId xmlns:a16="http://schemas.microsoft.com/office/drawing/2014/main" id="{25658BAB-0A60-4CAE-B735-5297A284A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2" name="Freeform 29">
              <a:extLst>
                <a:ext uri="{FF2B5EF4-FFF2-40B4-BE49-F238E27FC236}">
                  <a16:creationId xmlns:a16="http://schemas.microsoft.com/office/drawing/2014/main" id="{B176DB7C-2C45-4E08-956B-5D2E339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3" name="Freeform 30">
              <a:extLst>
                <a:ext uri="{FF2B5EF4-FFF2-40B4-BE49-F238E27FC236}">
                  <a16:creationId xmlns:a16="http://schemas.microsoft.com/office/drawing/2014/main" id="{671B014E-7E67-4978-A9AB-7C6E2F99F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4" name="Freeform 31">
              <a:extLst>
                <a:ext uri="{FF2B5EF4-FFF2-40B4-BE49-F238E27FC236}">
                  <a16:creationId xmlns:a16="http://schemas.microsoft.com/office/drawing/2014/main" id="{193156F8-3B15-4064-8C4B-F21ED4F37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5" name="Freeform 32">
              <a:extLst>
                <a:ext uri="{FF2B5EF4-FFF2-40B4-BE49-F238E27FC236}">
                  <a16:creationId xmlns:a16="http://schemas.microsoft.com/office/drawing/2014/main" id="{96B721A4-876F-43D1-B231-585A55B38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6" name="Freeform 33">
              <a:extLst>
                <a:ext uri="{FF2B5EF4-FFF2-40B4-BE49-F238E27FC236}">
                  <a16:creationId xmlns:a16="http://schemas.microsoft.com/office/drawing/2014/main" id="{3D9AB238-BB7F-4D15-83B0-BD6CA92C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7" name="Freeform 34">
              <a:extLst>
                <a:ext uri="{FF2B5EF4-FFF2-40B4-BE49-F238E27FC236}">
                  <a16:creationId xmlns:a16="http://schemas.microsoft.com/office/drawing/2014/main" id="{85F91E03-6B79-4561-AADA-9D9EE519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8" name="Freeform 35">
              <a:extLst>
                <a:ext uri="{FF2B5EF4-FFF2-40B4-BE49-F238E27FC236}">
                  <a16:creationId xmlns:a16="http://schemas.microsoft.com/office/drawing/2014/main" id="{A2B05A7B-02BB-4384-AB3F-6300769C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9" name="Freeform 36">
              <a:extLst>
                <a:ext uri="{FF2B5EF4-FFF2-40B4-BE49-F238E27FC236}">
                  <a16:creationId xmlns:a16="http://schemas.microsoft.com/office/drawing/2014/main" id="{10C0CEA7-547A-4AB3-99B0-971B1E98A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0" name="Freeform 37">
              <a:extLst>
                <a:ext uri="{FF2B5EF4-FFF2-40B4-BE49-F238E27FC236}">
                  <a16:creationId xmlns:a16="http://schemas.microsoft.com/office/drawing/2014/main" id="{643A7C23-A309-4BDC-AC90-7E150B0A7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1" name="Freeform 38">
              <a:extLst>
                <a:ext uri="{FF2B5EF4-FFF2-40B4-BE49-F238E27FC236}">
                  <a16:creationId xmlns:a16="http://schemas.microsoft.com/office/drawing/2014/main" id="{CDFCEA60-6323-4E47-A467-83E3D32C0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3" name="Rectangle 62">
            <a:extLst>
              <a:ext uri="{FF2B5EF4-FFF2-40B4-BE49-F238E27FC236}">
                <a16:creationId xmlns:a16="http://schemas.microsoft.com/office/drawing/2014/main" id="{42D62A3B-08B7-4F45-B0BC-A23B2CC9C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11">
            <a:extLst>
              <a:ext uri="{FF2B5EF4-FFF2-40B4-BE49-F238E27FC236}">
                <a16:creationId xmlns:a16="http://schemas.microsoft.com/office/drawing/2014/main" id="{7527CAFC-17AC-48FE-AB33-811D38361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Content Placeholder 3">
            <a:extLst>
              <a:ext uri="{FF2B5EF4-FFF2-40B4-BE49-F238E27FC236}">
                <a16:creationId xmlns:a16="http://schemas.microsoft.com/office/drawing/2014/main" id="{5964F46D-2D7D-03C7-62B0-407A0FBBA52F}"/>
              </a:ext>
            </a:extLst>
          </p:cNvPr>
          <p:cNvSpPr>
            <a:spLocks noGrp="1"/>
          </p:cNvSpPr>
          <p:nvPr>
            <p:ph idx="1"/>
          </p:nvPr>
        </p:nvSpPr>
        <p:spPr>
          <a:xfrm>
            <a:off x="502391" y="1707125"/>
            <a:ext cx="11104830" cy="3529553"/>
          </a:xfrm>
        </p:spPr>
        <p:txBody>
          <a:bodyPr>
            <a:normAutofit/>
          </a:bodyPr>
          <a:lstStyle/>
          <a:p>
            <a:r>
              <a:rPr lang="en-US" dirty="0">
                <a:latin typeface="Times New Roman" panose="02020603050405020304" pitchFamily="18" charset="0"/>
                <a:cs typeface="Times New Roman" panose="02020603050405020304" pitchFamily="18" charset="0"/>
              </a:rPr>
              <a:t> Drinking has negative effects on young students, their families, and their respective schools or colleges. According to an extensive research from the NIAAA in 2015, drinking has been prevalent among 86.4% of students ages 18 and above. The same report noted that 1,825 college students 18 to 24 years old lost their lives due to alcohol-related road accidents. Roughly 97,000 students in the same age range have been involved in sexual assaults and rape due to excessive drinking. So in between the age period 15-22 years students get destroyed by the attraction to consumption of alcohol , they are losing their real ability and efficiency and creating a bad environment for others. Obviously this bad habit also affects their academic career…..</a:t>
            </a:r>
          </a:p>
        </p:txBody>
      </p:sp>
    </p:spTree>
    <p:extLst>
      <p:ext uri="{BB962C8B-B14F-4D97-AF65-F5344CB8AC3E}">
        <p14:creationId xmlns:p14="http://schemas.microsoft.com/office/powerpoint/2010/main" val="143655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B740-4259-14DA-6DFE-F3B4AA17D84B}"/>
              </a:ext>
            </a:extLst>
          </p:cNvPr>
          <p:cNvSpPr>
            <a:spLocks noGrp="1"/>
          </p:cNvSpPr>
          <p:nvPr>
            <p:ph type="title"/>
          </p:nvPr>
        </p:nvSpPr>
        <p:spPr>
          <a:xfrm>
            <a:off x="2592925" y="106532"/>
            <a:ext cx="8911687" cy="470517"/>
          </a:xfrm>
        </p:spPr>
        <p:txBody>
          <a:bodyPr>
            <a:normAutofit fontScale="90000"/>
          </a:bodyPr>
          <a:lstStyle/>
          <a:p>
            <a:r>
              <a:rPr lang="en-US" b="1" dirty="0"/>
              <a:t>Final Result</a:t>
            </a:r>
          </a:p>
        </p:txBody>
      </p:sp>
      <p:sp>
        <p:nvSpPr>
          <p:cNvPr id="3" name="Content Placeholder 2">
            <a:extLst>
              <a:ext uri="{FF2B5EF4-FFF2-40B4-BE49-F238E27FC236}">
                <a16:creationId xmlns:a16="http://schemas.microsoft.com/office/drawing/2014/main" id="{ED26ACD6-1E33-B80B-028A-59E6250516FD}"/>
              </a:ext>
            </a:extLst>
          </p:cNvPr>
          <p:cNvSpPr>
            <a:spLocks noGrp="1"/>
          </p:cNvSpPr>
          <p:nvPr>
            <p:ph idx="1"/>
          </p:nvPr>
        </p:nvSpPr>
        <p:spPr>
          <a:xfrm>
            <a:off x="1873188" y="674703"/>
            <a:ext cx="9631424" cy="5859261"/>
          </a:xfrm>
        </p:spPr>
        <p:txBody>
          <a:bodyPr/>
          <a:lstStyle/>
          <a:p>
            <a:r>
              <a:rPr lang="en-US" dirty="0">
                <a:latin typeface="Times New Roman" panose="02020603050405020304" pitchFamily="18" charset="0"/>
                <a:cs typeface="Times New Roman" panose="02020603050405020304" pitchFamily="18" charset="0"/>
              </a:rPr>
              <a:t>For testing this hypothesis our test statistic is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Here we assume that additionally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and </a:t>
            </a:r>
          </a:p>
          <a:p>
            <a:pPr marL="0" indent="0">
              <a:buNone/>
            </a:pPr>
            <a:r>
              <a:rPr lang="en-US" dirty="0">
                <a:latin typeface="Times New Roman" panose="02020603050405020304" pitchFamily="18" charset="0"/>
                <a:cs typeface="Times New Roman" panose="02020603050405020304" pitchFamily="18" charset="0"/>
              </a:rPr>
              <a:t>         From the above figure we see that the value of the F-statistic is 3.303 and the         corresponding p-value is 0.02037,which is greater than 0.01 and hence we can finally fail to reject H0 at 1% level of significance. So the values of all the parameter associated with the regressors are exactly equal to zero at 1% level of significance. Hence we finally conclude that the regression is not valid on the present scenario or equivalently </a:t>
            </a:r>
            <a:r>
              <a:rPr lang="en-US" dirty="0" err="1">
                <a:latin typeface="Times New Roman" panose="02020603050405020304" pitchFamily="18" charset="0"/>
                <a:cs typeface="Times New Roman" panose="02020603050405020304" pitchFamily="18" charset="0"/>
              </a:rPr>
              <a:t>Dalc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Walc</a:t>
            </a:r>
            <a:r>
              <a:rPr lang="en-US" dirty="0">
                <a:latin typeface="Times New Roman" panose="02020603050405020304" pitchFamily="18" charset="0"/>
                <a:cs typeface="Times New Roman" panose="02020603050405020304" pitchFamily="18" charset="0"/>
              </a:rPr>
              <a:t> and Romantic does not affect significantly on the student’s final grade.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BE6A9E2-08A8-1AC3-B78C-7FF28C312D35}"/>
              </a:ext>
            </a:extLst>
          </p:cNvPr>
          <p:cNvPicPr>
            <a:picLocks noChangeAspect="1"/>
          </p:cNvPicPr>
          <p:nvPr/>
        </p:nvPicPr>
        <p:blipFill>
          <a:blip r:embed="rId2"/>
          <a:stretch>
            <a:fillRect/>
          </a:stretch>
        </p:blipFill>
        <p:spPr>
          <a:xfrm>
            <a:off x="3357562" y="1159414"/>
            <a:ext cx="5476875" cy="561975"/>
          </a:xfrm>
          <a:prstGeom prst="rect">
            <a:avLst/>
          </a:prstGeom>
        </p:spPr>
      </p:pic>
      <p:pic>
        <p:nvPicPr>
          <p:cNvPr id="11" name="Picture 10">
            <a:extLst>
              <a:ext uri="{FF2B5EF4-FFF2-40B4-BE49-F238E27FC236}">
                <a16:creationId xmlns:a16="http://schemas.microsoft.com/office/drawing/2014/main" id="{F6CD7CDD-AD18-E8A7-6008-068AB6523306}"/>
              </a:ext>
            </a:extLst>
          </p:cNvPr>
          <p:cNvPicPr>
            <a:picLocks noChangeAspect="1"/>
          </p:cNvPicPr>
          <p:nvPr/>
        </p:nvPicPr>
        <p:blipFill>
          <a:blip r:embed="rId3"/>
          <a:stretch>
            <a:fillRect/>
          </a:stretch>
        </p:blipFill>
        <p:spPr>
          <a:xfrm>
            <a:off x="3357562" y="2372373"/>
            <a:ext cx="5019675" cy="266700"/>
          </a:xfrm>
          <a:prstGeom prst="rect">
            <a:avLst/>
          </a:prstGeom>
        </p:spPr>
      </p:pic>
    </p:spTree>
    <p:extLst>
      <p:ext uri="{BB962C8B-B14F-4D97-AF65-F5344CB8AC3E}">
        <p14:creationId xmlns:p14="http://schemas.microsoft.com/office/powerpoint/2010/main" val="60023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15A3-0C02-193E-1B21-06DB384CA614}"/>
              </a:ext>
            </a:extLst>
          </p:cNvPr>
          <p:cNvSpPr>
            <a:spLocks noGrp="1"/>
          </p:cNvSpPr>
          <p:nvPr>
            <p:ph type="title"/>
          </p:nvPr>
        </p:nvSpPr>
        <p:spPr>
          <a:xfrm>
            <a:off x="2592925" y="88778"/>
            <a:ext cx="8911687" cy="435006"/>
          </a:xfrm>
        </p:spPr>
        <p:txBody>
          <a:bodyPr>
            <a:normAutofit fontScale="90000"/>
          </a:bodyPr>
          <a:lstStyle/>
          <a:p>
            <a:r>
              <a:rPr lang="en-US" b="1" dirty="0"/>
              <a:t>               Full Model Building</a:t>
            </a:r>
          </a:p>
        </p:txBody>
      </p:sp>
      <p:sp>
        <p:nvSpPr>
          <p:cNvPr id="3" name="Content Placeholder 2">
            <a:extLst>
              <a:ext uri="{FF2B5EF4-FFF2-40B4-BE49-F238E27FC236}">
                <a16:creationId xmlns:a16="http://schemas.microsoft.com/office/drawing/2014/main" id="{27B98CE7-5663-AE26-505B-02F40633E2FF}"/>
              </a:ext>
            </a:extLst>
          </p:cNvPr>
          <p:cNvSpPr>
            <a:spLocks noGrp="1"/>
          </p:cNvSpPr>
          <p:nvPr>
            <p:ph idx="1"/>
          </p:nvPr>
        </p:nvSpPr>
        <p:spPr>
          <a:xfrm>
            <a:off x="1819922" y="656947"/>
            <a:ext cx="9684690" cy="5877017"/>
          </a:xfrm>
        </p:spPr>
        <p:txBody>
          <a:bodyPr>
            <a:normAutofit/>
          </a:bodyPr>
          <a:lstStyle/>
          <a:p>
            <a:r>
              <a:rPr lang="en-US" dirty="0">
                <a:latin typeface="Times New Roman" panose="02020603050405020304" pitchFamily="18" charset="0"/>
                <a:cs typeface="Times New Roman" panose="02020603050405020304" pitchFamily="18" charset="0"/>
              </a:rPr>
              <a:t>Since from the previous discussion we see that the alcohol consumption has statistically no effect or insignificant for predicting anything about the final grade of the student. Hence we fit the full linear regression model i.e. the model with all the columns(except the column ”failure”, since it is a null column) as regressors and G3 as the response variable. So more mathematically,</a:t>
            </a:r>
          </a:p>
          <a:p>
            <a:pPr marL="0" indent="0">
              <a:buNone/>
            </a:pPr>
            <a:r>
              <a:rPr lang="en-US" dirty="0">
                <a:latin typeface="Times New Roman" panose="02020603050405020304" pitchFamily="18" charset="0"/>
                <a:cs typeface="Times New Roman" panose="02020603050405020304" pitchFamily="18" charset="0"/>
              </a:rPr>
              <a:t>                                                            Y = X</a:t>
            </a:r>
            <a:r>
              <a:rPr lang="el-GR" dirty="0">
                <a:latin typeface="Times New Roman" panose="02020603050405020304" pitchFamily="18" charset="0"/>
                <a:cs typeface="Times New Roman" panose="02020603050405020304" pitchFamily="18" charset="0"/>
              </a:rPr>
              <a:t>β + ϵ</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Where     ,  ϵ ∼ some distribution with E(ϵ) = 0 &amp; var(ϵ) = σ</a:t>
            </a:r>
            <a:r>
              <a:rPr lang="en-US" baseline="30000"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75B312-96B6-955E-730A-ABABF5750B88}"/>
              </a:ext>
            </a:extLst>
          </p:cNvPr>
          <p:cNvPicPr>
            <a:picLocks noChangeAspect="1"/>
          </p:cNvPicPr>
          <p:nvPr/>
        </p:nvPicPr>
        <p:blipFill>
          <a:blip r:embed="rId2"/>
          <a:stretch>
            <a:fillRect/>
          </a:stretch>
        </p:blipFill>
        <p:spPr>
          <a:xfrm>
            <a:off x="2290762" y="3183661"/>
            <a:ext cx="8915502" cy="2222840"/>
          </a:xfrm>
          <a:prstGeom prst="rect">
            <a:avLst/>
          </a:prstGeom>
        </p:spPr>
      </p:pic>
    </p:spTree>
    <p:extLst>
      <p:ext uri="{BB962C8B-B14F-4D97-AF65-F5344CB8AC3E}">
        <p14:creationId xmlns:p14="http://schemas.microsoft.com/office/powerpoint/2010/main" val="2284974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3EA4-96B4-8265-67BD-87D87C622161}"/>
              </a:ext>
            </a:extLst>
          </p:cNvPr>
          <p:cNvSpPr>
            <a:spLocks noGrp="1"/>
          </p:cNvSpPr>
          <p:nvPr>
            <p:ph type="title"/>
          </p:nvPr>
        </p:nvSpPr>
        <p:spPr>
          <a:xfrm>
            <a:off x="2592925" y="115410"/>
            <a:ext cx="8911687" cy="452761"/>
          </a:xfrm>
        </p:spPr>
        <p:txBody>
          <a:bodyPr>
            <a:normAutofit fontScale="90000"/>
          </a:bodyPr>
          <a:lstStyle/>
          <a:p>
            <a:r>
              <a:rPr lang="en-US" b="1" dirty="0"/>
              <a:t>Full Model Data-Set Summary</a:t>
            </a:r>
          </a:p>
        </p:txBody>
      </p:sp>
      <p:pic>
        <p:nvPicPr>
          <p:cNvPr id="5" name="Content Placeholder 4">
            <a:extLst>
              <a:ext uri="{FF2B5EF4-FFF2-40B4-BE49-F238E27FC236}">
                <a16:creationId xmlns:a16="http://schemas.microsoft.com/office/drawing/2014/main" id="{4EEEA2C2-24ED-C2C6-C958-79992B2D0AC5}"/>
              </a:ext>
            </a:extLst>
          </p:cNvPr>
          <p:cNvPicPr>
            <a:picLocks noGrp="1" noChangeAspect="1"/>
          </p:cNvPicPr>
          <p:nvPr>
            <p:ph idx="1"/>
          </p:nvPr>
        </p:nvPicPr>
        <p:blipFill>
          <a:blip r:embed="rId2"/>
          <a:stretch>
            <a:fillRect/>
          </a:stretch>
        </p:blipFill>
        <p:spPr>
          <a:xfrm>
            <a:off x="1066832" y="1038687"/>
            <a:ext cx="4448751" cy="4873163"/>
          </a:xfrm>
        </p:spPr>
      </p:pic>
      <p:pic>
        <p:nvPicPr>
          <p:cNvPr id="4" name="Content Placeholder 4">
            <a:extLst>
              <a:ext uri="{FF2B5EF4-FFF2-40B4-BE49-F238E27FC236}">
                <a16:creationId xmlns:a16="http://schemas.microsoft.com/office/drawing/2014/main" id="{6CC79470-C483-9BB4-C711-6AC2AC20B091}"/>
              </a:ext>
            </a:extLst>
          </p:cNvPr>
          <p:cNvPicPr>
            <a:picLocks noChangeAspect="1"/>
          </p:cNvPicPr>
          <p:nvPr/>
        </p:nvPicPr>
        <p:blipFill>
          <a:blip r:embed="rId3"/>
          <a:stretch>
            <a:fillRect/>
          </a:stretch>
        </p:blipFill>
        <p:spPr>
          <a:xfrm>
            <a:off x="6288507" y="1038687"/>
            <a:ext cx="4448750" cy="4873163"/>
          </a:xfrm>
          <a:prstGeom prst="rect">
            <a:avLst/>
          </a:prstGeom>
        </p:spPr>
      </p:pic>
    </p:spTree>
    <p:extLst>
      <p:ext uri="{BB962C8B-B14F-4D97-AF65-F5344CB8AC3E}">
        <p14:creationId xmlns:p14="http://schemas.microsoft.com/office/powerpoint/2010/main" val="77164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9EAB-C857-F7FC-BE05-E92B466A626F}"/>
              </a:ext>
            </a:extLst>
          </p:cNvPr>
          <p:cNvSpPr>
            <a:spLocks noGrp="1"/>
          </p:cNvSpPr>
          <p:nvPr>
            <p:ph type="title"/>
          </p:nvPr>
        </p:nvSpPr>
        <p:spPr>
          <a:xfrm>
            <a:off x="2592925" y="0"/>
            <a:ext cx="8911687" cy="621437"/>
          </a:xfrm>
        </p:spPr>
        <p:txBody>
          <a:bodyPr>
            <a:normAutofit fontScale="90000"/>
          </a:bodyPr>
          <a:lstStyle/>
          <a:p>
            <a:r>
              <a:rPr lang="en-US" b="1" dirty="0"/>
              <a:t>Significance Of Regression</a:t>
            </a:r>
          </a:p>
        </p:txBody>
      </p:sp>
      <p:sp>
        <p:nvSpPr>
          <p:cNvPr id="3" name="Content Placeholder 2">
            <a:extLst>
              <a:ext uri="{FF2B5EF4-FFF2-40B4-BE49-F238E27FC236}">
                <a16:creationId xmlns:a16="http://schemas.microsoft.com/office/drawing/2014/main" id="{CE650EE4-94A8-C292-4A90-16081C5E66EE}"/>
              </a:ext>
            </a:extLst>
          </p:cNvPr>
          <p:cNvSpPr>
            <a:spLocks noGrp="1"/>
          </p:cNvSpPr>
          <p:nvPr>
            <p:ph idx="1"/>
          </p:nvPr>
        </p:nvSpPr>
        <p:spPr>
          <a:xfrm>
            <a:off x="1890944" y="923278"/>
            <a:ext cx="9613668" cy="3989190"/>
          </a:xfrm>
        </p:spPr>
        <p:txBody>
          <a:bodyPr>
            <a:normAutofit/>
          </a:bodyPr>
          <a:lstStyle/>
          <a:p>
            <a:r>
              <a:rPr lang="en-US" dirty="0">
                <a:latin typeface="Times New Roman" panose="02020603050405020304" pitchFamily="18" charset="0"/>
                <a:cs typeface="Times New Roman" panose="02020603050405020304" pitchFamily="18" charset="0"/>
              </a:rPr>
              <a:t>In the above picture the first column indicates the parameter estimates, second columns indicates the standard error of the estimates, third column indicates the corresponding t-value and the final column indicates the p-value corresponding to the t-value. As before we first check whether the regression is valid or not i.e.</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 above explained — </a:t>
            </a:r>
          </a:p>
          <a:p>
            <a:r>
              <a:rPr lang="en-US" dirty="0">
                <a:latin typeface="Times New Roman" panose="02020603050405020304" pitchFamily="18" charset="0"/>
                <a:cs typeface="Times New Roman" panose="02020603050405020304" pitchFamily="18" charset="0"/>
              </a:rPr>
              <a:t>For testing this hypothesis our test statistic is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Here additionally we assume that,</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6C0F21-F5DD-9F13-136A-7C40BB402DD7}"/>
              </a:ext>
            </a:extLst>
          </p:cNvPr>
          <p:cNvPicPr>
            <a:picLocks noChangeAspect="1"/>
          </p:cNvPicPr>
          <p:nvPr/>
        </p:nvPicPr>
        <p:blipFill>
          <a:blip r:embed="rId2"/>
          <a:stretch>
            <a:fillRect/>
          </a:stretch>
        </p:blipFill>
        <p:spPr>
          <a:xfrm>
            <a:off x="3925277" y="2322544"/>
            <a:ext cx="4333875" cy="228600"/>
          </a:xfrm>
          <a:prstGeom prst="rect">
            <a:avLst/>
          </a:prstGeom>
        </p:spPr>
      </p:pic>
      <p:pic>
        <p:nvPicPr>
          <p:cNvPr id="7" name="Picture 6">
            <a:extLst>
              <a:ext uri="{FF2B5EF4-FFF2-40B4-BE49-F238E27FC236}">
                <a16:creationId xmlns:a16="http://schemas.microsoft.com/office/drawing/2014/main" id="{00057C6A-EB8D-1568-0004-2263C4D84326}"/>
              </a:ext>
            </a:extLst>
          </p:cNvPr>
          <p:cNvPicPr>
            <a:picLocks noChangeAspect="1"/>
          </p:cNvPicPr>
          <p:nvPr/>
        </p:nvPicPr>
        <p:blipFill>
          <a:blip r:embed="rId3"/>
          <a:stretch>
            <a:fillRect/>
          </a:stretch>
        </p:blipFill>
        <p:spPr>
          <a:xfrm>
            <a:off x="3925277" y="3416745"/>
            <a:ext cx="5448300" cy="504825"/>
          </a:xfrm>
          <a:prstGeom prst="rect">
            <a:avLst/>
          </a:prstGeom>
        </p:spPr>
      </p:pic>
      <p:pic>
        <p:nvPicPr>
          <p:cNvPr id="9" name="Picture 8">
            <a:extLst>
              <a:ext uri="{FF2B5EF4-FFF2-40B4-BE49-F238E27FC236}">
                <a16:creationId xmlns:a16="http://schemas.microsoft.com/office/drawing/2014/main" id="{39873258-066A-E353-3B9D-C1F4F369E464}"/>
              </a:ext>
            </a:extLst>
          </p:cNvPr>
          <p:cNvPicPr>
            <a:picLocks noChangeAspect="1"/>
          </p:cNvPicPr>
          <p:nvPr/>
        </p:nvPicPr>
        <p:blipFill>
          <a:blip r:embed="rId4"/>
          <a:stretch>
            <a:fillRect/>
          </a:stretch>
        </p:blipFill>
        <p:spPr>
          <a:xfrm>
            <a:off x="3925277" y="4587411"/>
            <a:ext cx="4943475" cy="304800"/>
          </a:xfrm>
          <a:prstGeom prst="rect">
            <a:avLst/>
          </a:prstGeom>
        </p:spPr>
      </p:pic>
      <p:sp>
        <p:nvSpPr>
          <p:cNvPr id="8" name="TextBox 7">
            <a:extLst>
              <a:ext uri="{FF2B5EF4-FFF2-40B4-BE49-F238E27FC236}">
                <a16:creationId xmlns:a16="http://schemas.microsoft.com/office/drawing/2014/main" id="{8B26E77F-B0B2-6234-637C-480E929BFA7E}"/>
              </a:ext>
            </a:extLst>
          </p:cNvPr>
          <p:cNvSpPr txBox="1"/>
          <p:nvPr/>
        </p:nvSpPr>
        <p:spPr>
          <a:xfrm>
            <a:off x="1890944" y="5044611"/>
            <a:ext cx="982115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above figure we see that the value of the F-statistic is 26.98 and the corresponding p-value is 2.2e-16,which is less than 0.01 and hence we can finally reject H0 at 1% level of significance. We can conclude that the regression is valid for the given scenario and we can proceed with our final analysis</a:t>
            </a:r>
          </a:p>
        </p:txBody>
      </p:sp>
    </p:spTree>
    <p:extLst>
      <p:ext uri="{BB962C8B-B14F-4D97-AF65-F5344CB8AC3E}">
        <p14:creationId xmlns:p14="http://schemas.microsoft.com/office/powerpoint/2010/main" val="3129720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E5E9-F745-D610-B901-F92D89ECDF00}"/>
              </a:ext>
            </a:extLst>
          </p:cNvPr>
          <p:cNvSpPr>
            <a:spLocks noGrp="1"/>
          </p:cNvSpPr>
          <p:nvPr>
            <p:ph type="title"/>
          </p:nvPr>
        </p:nvSpPr>
        <p:spPr>
          <a:xfrm>
            <a:off x="2592925" y="150920"/>
            <a:ext cx="8911687" cy="461639"/>
          </a:xfrm>
        </p:spPr>
        <p:txBody>
          <a:bodyPr>
            <a:normAutofit fontScale="90000"/>
          </a:bodyPr>
          <a:lstStyle/>
          <a:p>
            <a:r>
              <a:rPr lang="en-US" b="1" dirty="0"/>
              <a:t>                 Residual Analysis</a:t>
            </a:r>
          </a:p>
        </p:txBody>
      </p:sp>
      <p:sp>
        <p:nvSpPr>
          <p:cNvPr id="3" name="Content Placeholder 2">
            <a:extLst>
              <a:ext uri="{FF2B5EF4-FFF2-40B4-BE49-F238E27FC236}">
                <a16:creationId xmlns:a16="http://schemas.microsoft.com/office/drawing/2014/main" id="{DAD2DF22-F3B2-96F7-4415-7AC9774F3923}"/>
              </a:ext>
            </a:extLst>
          </p:cNvPr>
          <p:cNvSpPr>
            <a:spLocks noGrp="1"/>
          </p:cNvSpPr>
          <p:nvPr>
            <p:ph idx="1"/>
          </p:nvPr>
        </p:nvSpPr>
        <p:spPr>
          <a:xfrm>
            <a:off x="1855433" y="861133"/>
            <a:ext cx="9649179" cy="5628443"/>
          </a:xfrm>
        </p:spPr>
        <p:txBody>
          <a:bodyPr/>
          <a:lstStyle/>
          <a:p>
            <a:r>
              <a:rPr lang="en-US" dirty="0">
                <a:latin typeface="Times New Roman" panose="02020603050405020304" pitchFamily="18" charset="0"/>
                <a:cs typeface="Times New Roman" panose="02020603050405020304" pitchFamily="18" charset="0"/>
              </a:rPr>
              <a:t>Residuals are the observed errors i.e. difference between observed response variable and predicted response variable. Now the model part i.e. the linear part of the regressor variable is supposed to be independent of the ϵ (error component). Now error is unobserved, so it is best explained by the residuals of the model. Also, errors are linearly independent from the predicted response variable. Hence, if we plot the predicted response and the residuals then the points must be scattered within a horizontal strip around the origin. For our model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B09131-BDF5-549C-F544-CCD77ACCA282}"/>
              </a:ext>
            </a:extLst>
          </p:cNvPr>
          <p:cNvPicPr>
            <a:picLocks noChangeAspect="1"/>
          </p:cNvPicPr>
          <p:nvPr/>
        </p:nvPicPr>
        <p:blipFill>
          <a:blip r:embed="rId2"/>
          <a:stretch>
            <a:fillRect/>
          </a:stretch>
        </p:blipFill>
        <p:spPr>
          <a:xfrm>
            <a:off x="2592925" y="2946739"/>
            <a:ext cx="7600950" cy="3219450"/>
          </a:xfrm>
          <a:prstGeom prst="rect">
            <a:avLst/>
          </a:prstGeom>
        </p:spPr>
      </p:pic>
    </p:spTree>
    <p:extLst>
      <p:ext uri="{BB962C8B-B14F-4D97-AF65-F5344CB8AC3E}">
        <p14:creationId xmlns:p14="http://schemas.microsoft.com/office/powerpoint/2010/main" val="112766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4D2C-76F7-4171-71F2-E2A82BDF5B41}"/>
              </a:ext>
            </a:extLst>
          </p:cNvPr>
          <p:cNvSpPr>
            <a:spLocks noGrp="1"/>
          </p:cNvSpPr>
          <p:nvPr>
            <p:ph type="title"/>
          </p:nvPr>
        </p:nvSpPr>
        <p:spPr>
          <a:xfrm>
            <a:off x="2592925" y="62144"/>
            <a:ext cx="8911687" cy="506027"/>
          </a:xfrm>
        </p:spPr>
        <p:txBody>
          <a:bodyPr>
            <a:normAutofit fontScale="90000"/>
          </a:bodyPr>
          <a:lstStyle/>
          <a:p>
            <a:r>
              <a:rPr lang="en-US" b="1" dirty="0"/>
              <a:t>Homoscedasticity Checking</a:t>
            </a:r>
          </a:p>
        </p:txBody>
      </p:sp>
      <p:sp>
        <p:nvSpPr>
          <p:cNvPr id="3" name="Content Placeholder 2">
            <a:extLst>
              <a:ext uri="{FF2B5EF4-FFF2-40B4-BE49-F238E27FC236}">
                <a16:creationId xmlns:a16="http://schemas.microsoft.com/office/drawing/2014/main" id="{3D56F02E-5E5B-429D-E050-5578E027E237}"/>
              </a:ext>
            </a:extLst>
          </p:cNvPr>
          <p:cNvSpPr>
            <a:spLocks noGrp="1"/>
          </p:cNvSpPr>
          <p:nvPr>
            <p:ph idx="1"/>
          </p:nvPr>
        </p:nvSpPr>
        <p:spPr>
          <a:xfrm>
            <a:off x="1917577" y="727969"/>
            <a:ext cx="9436115" cy="5708342"/>
          </a:xfrm>
        </p:spPr>
        <p:txBody>
          <a:bodyPr/>
          <a:lstStyle/>
          <a:p>
            <a:r>
              <a:rPr lang="en-US" dirty="0">
                <a:latin typeface="Times New Roman" panose="02020603050405020304" pitchFamily="18" charset="0"/>
                <a:cs typeface="Times New Roman" panose="02020603050405020304" pitchFamily="18" charset="0"/>
              </a:rPr>
              <a:t>In the basic linear model assumption we assume that the distribution of error is homoscedastic but now we have to justify our assumption. Here we generally test the hypothesis that whether the distribution has a constant variance or not and if the p-value is less than 0.01 we reject our assumption of homoscedasticity at 1% level of significance.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From the above hypothesis it is readily obvious that the given sample is not from the distribution with constant, since the p-value corresponding to each test is less than 0.01. So we can safely reject the null hypothesis i.e. the distribution has a constant variance.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8FDDDCC-B3F1-3997-2FFA-6F6061D4D762}"/>
              </a:ext>
            </a:extLst>
          </p:cNvPr>
          <p:cNvPicPr>
            <a:picLocks noChangeAspect="1"/>
          </p:cNvPicPr>
          <p:nvPr/>
        </p:nvPicPr>
        <p:blipFill>
          <a:blip r:embed="rId2"/>
          <a:stretch>
            <a:fillRect/>
          </a:stretch>
        </p:blipFill>
        <p:spPr>
          <a:xfrm>
            <a:off x="4233862" y="2075155"/>
            <a:ext cx="3986860" cy="2707690"/>
          </a:xfrm>
          <a:prstGeom prst="rect">
            <a:avLst/>
          </a:prstGeom>
        </p:spPr>
      </p:pic>
    </p:spTree>
    <p:extLst>
      <p:ext uri="{BB962C8B-B14F-4D97-AF65-F5344CB8AC3E}">
        <p14:creationId xmlns:p14="http://schemas.microsoft.com/office/powerpoint/2010/main" val="3349332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19F1-C82F-A73F-5696-896DF349609F}"/>
              </a:ext>
            </a:extLst>
          </p:cNvPr>
          <p:cNvSpPr>
            <a:spLocks noGrp="1"/>
          </p:cNvSpPr>
          <p:nvPr>
            <p:ph type="title"/>
          </p:nvPr>
        </p:nvSpPr>
        <p:spPr>
          <a:xfrm>
            <a:off x="2592925" y="115410"/>
            <a:ext cx="8911687" cy="603681"/>
          </a:xfrm>
        </p:spPr>
        <p:txBody>
          <a:bodyPr>
            <a:normAutofit fontScale="90000"/>
          </a:bodyPr>
          <a:lstStyle/>
          <a:p>
            <a:r>
              <a:rPr lang="en-US" b="1" dirty="0"/>
              <a:t>           Normality Assumption </a:t>
            </a:r>
          </a:p>
        </p:txBody>
      </p:sp>
      <p:sp>
        <p:nvSpPr>
          <p:cNvPr id="3" name="Content Placeholder 2">
            <a:extLst>
              <a:ext uri="{FF2B5EF4-FFF2-40B4-BE49-F238E27FC236}">
                <a16:creationId xmlns:a16="http://schemas.microsoft.com/office/drawing/2014/main" id="{46F3737E-FA88-FF15-DE5B-700183EB13A9}"/>
              </a:ext>
            </a:extLst>
          </p:cNvPr>
          <p:cNvSpPr>
            <a:spLocks noGrp="1"/>
          </p:cNvSpPr>
          <p:nvPr>
            <p:ph idx="1"/>
          </p:nvPr>
        </p:nvSpPr>
        <p:spPr>
          <a:xfrm>
            <a:off x="1802168" y="719090"/>
            <a:ext cx="4293832" cy="6023499"/>
          </a:xfrm>
        </p:spPr>
        <p:txBody>
          <a:bodyPr/>
          <a:lstStyle/>
          <a:p>
            <a:r>
              <a:rPr lang="en-US" dirty="0">
                <a:latin typeface="Times New Roman" panose="02020603050405020304" pitchFamily="18" charset="0"/>
                <a:cs typeface="Times New Roman" panose="02020603050405020304" pitchFamily="18" charset="0"/>
              </a:rPr>
              <a:t>For any further propagation it is necessary to assume the normality of the error as assumed previously. So the Q-Q plot corresponding to our data-set -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Since nearly the beginning, approximately 25% observations falls bellow the normality line we can’t safely assume the normality assumption for our model.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69D7395-4FF5-BEEA-FBE7-DB1978432FAC}"/>
              </a:ext>
            </a:extLst>
          </p:cNvPr>
          <p:cNvPicPr>
            <a:picLocks noChangeAspect="1"/>
          </p:cNvPicPr>
          <p:nvPr/>
        </p:nvPicPr>
        <p:blipFill>
          <a:blip r:embed="rId2"/>
          <a:stretch>
            <a:fillRect/>
          </a:stretch>
        </p:blipFill>
        <p:spPr>
          <a:xfrm>
            <a:off x="2194093" y="2191181"/>
            <a:ext cx="3798147" cy="2475638"/>
          </a:xfrm>
          <a:prstGeom prst="rect">
            <a:avLst/>
          </a:prstGeom>
        </p:spPr>
      </p:pic>
      <p:sp>
        <p:nvSpPr>
          <p:cNvPr id="6" name="Content Placeholder 2">
            <a:extLst>
              <a:ext uri="{FF2B5EF4-FFF2-40B4-BE49-F238E27FC236}">
                <a16:creationId xmlns:a16="http://schemas.microsoft.com/office/drawing/2014/main" id="{220D3F66-7551-EBE3-8A98-0A4236C1B715}"/>
              </a:ext>
            </a:extLst>
          </p:cNvPr>
          <p:cNvSpPr txBox="1">
            <a:spLocks/>
          </p:cNvSpPr>
          <p:nvPr/>
        </p:nvSpPr>
        <p:spPr>
          <a:xfrm>
            <a:off x="6345252" y="719091"/>
            <a:ext cx="5159359" cy="58326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Theoretical Checking</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89A2975-058E-D41B-D418-5211FD1A3F6D}"/>
              </a:ext>
            </a:extLst>
          </p:cNvPr>
          <p:cNvSpPr txBox="1"/>
          <p:nvPr/>
        </p:nvSpPr>
        <p:spPr>
          <a:xfrm>
            <a:off x="6763967" y="4159410"/>
            <a:ext cx="4740645"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From the above hypothesis it is readily obvious that the given sample is not from the normal distribution, since the p-value corresponding to each test is less than 0.01. So we can safely reject the null hypothesis i.e. the distribution is normal.</a:t>
            </a:r>
          </a:p>
        </p:txBody>
      </p:sp>
      <p:pic>
        <p:nvPicPr>
          <p:cNvPr id="9" name="Picture 8">
            <a:extLst>
              <a:ext uri="{FF2B5EF4-FFF2-40B4-BE49-F238E27FC236}">
                <a16:creationId xmlns:a16="http://schemas.microsoft.com/office/drawing/2014/main" id="{CF4DE8A0-296B-125E-C3CE-E5D94F8AAFE5}"/>
              </a:ext>
            </a:extLst>
          </p:cNvPr>
          <p:cNvPicPr>
            <a:picLocks noChangeAspect="1"/>
          </p:cNvPicPr>
          <p:nvPr/>
        </p:nvPicPr>
        <p:blipFill>
          <a:blip r:embed="rId3"/>
          <a:stretch>
            <a:fillRect/>
          </a:stretch>
        </p:blipFill>
        <p:spPr>
          <a:xfrm>
            <a:off x="6763967" y="1390704"/>
            <a:ext cx="4740644" cy="2340135"/>
          </a:xfrm>
          <a:prstGeom prst="rect">
            <a:avLst/>
          </a:prstGeom>
        </p:spPr>
      </p:pic>
    </p:spTree>
    <p:extLst>
      <p:ext uri="{BB962C8B-B14F-4D97-AF65-F5344CB8AC3E}">
        <p14:creationId xmlns:p14="http://schemas.microsoft.com/office/powerpoint/2010/main" val="3488634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368A-C490-E903-D81E-C71EE55838F2}"/>
              </a:ext>
            </a:extLst>
          </p:cNvPr>
          <p:cNvSpPr>
            <a:spLocks noGrp="1"/>
          </p:cNvSpPr>
          <p:nvPr>
            <p:ph type="title"/>
          </p:nvPr>
        </p:nvSpPr>
        <p:spPr>
          <a:xfrm>
            <a:off x="2592925" y="0"/>
            <a:ext cx="8911687" cy="541538"/>
          </a:xfrm>
        </p:spPr>
        <p:txBody>
          <a:bodyPr>
            <a:normAutofit fontScale="90000"/>
          </a:bodyPr>
          <a:lstStyle/>
          <a:p>
            <a:r>
              <a:rPr lang="en-US" b="1" dirty="0"/>
              <a:t>             Transformed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3DD50D-1BA3-5D71-ACD8-D6D38C3E3172}"/>
                  </a:ext>
                </a:extLst>
              </p:cNvPr>
              <p:cNvSpPr>
                <a:spLocks noGrp="1"/>
              </p:cNvSpPr>
              <p:nvPr>
                <p:ph idx="1"/>
              </p:nvPr>
            </p:nvSpPr>
            <p:spPr>
              <a:xfrm>
                <a:off x="1802167" y="621437"/>
                <a:ext cx="9702445" cy="6010182"/>
              </a:xfrm>
            </p:spPr>
            <p:txBody>
              <a:bodyPr/>
              <a:lstStyle/>
              <a:p>
                <a:r>
                  <a:rPr lang="en-US" dirty="0">
                    <a:latin typeface="Times New Roman" panose="02020603050405020304" pitchFamily="18" charset="0"/>
                    <a:cs typeface="Times New Roman" panose="02020603050405020304" pitchFamily="18" charset="0"/>
                  </a:rPr>
                  <a:t>Since our original model violets all the assumption that we assume in our theoretical consideration , so it is necessary to transform our model. There are two possible transformation one is Box-Cox and another is sin hyperbolic inverse. Since in the Box-Cox transformation we need to identify the variable or variables causing the heteroscedasticity, so we choose the sin hyperbolic inverse transformation. Now a particular sin hyperbolic inverse transformation is not reliable so we transform Y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𝑠𝑖𝑛h</m:t>
                        </m:r>
                      </m:e>
                      <m:sup>
                        <m:r>
                          <a:rPr lang="en-US" b="0" i="1"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e>
                      <m:sup>
                        <m:r>
                          <a:rPr lang="en-US" b="0" i="1" dirty="0" smtClean="0">
                            <a:latin typeface="Cambria Math" panose="02040503050406030204" pitchFamily="18" charset="0"/>
                          </a:rPr>
                          <m:t>𝑥</m:t>
                        </m:r>
                      </m:sup>
                    </m:sSup>
                  </m:oMath>
                </a14:m>
                <a:r>
                  <a:rPr lang="en-US" dirty="0">
                    <a:latin typeface="Times New Roman" panose="02020603050405020304" pitchFamily="18" charset="0"/>
                    <a:cs typeface="Times New Roman" panose="02020603050405020304" pitchFamily="18" charset="0"/>
                  </a:rPr>
                  <a:t> , where x is unknown. We will change x and choose the model with maximum 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and the best fitted Q-Q plot simultaneously. </a:t>
                </a:r>
              </a:p>
              <a:p>
                <a:r>
                  <a:rPr lang="en-US" b="1" dirty="0">
                    <a:latin typeface="Times New Roman" panose="02020603050405020304" pitchFamily="18" charset="0"/>
                    <a:cs typeface="Times New Roman" panose="02020603050405020304" pitchFamily="18" charset="0"/>
                  </a:rPr>
                  <a:t>Maximum Adjusted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𝑹</m:t>
                        </m:r>
                      </m:e>
                      <m:sup>
                        <m:r>
                          <a:rPr lang="en-US" b="1" i="1">
                            <a:latin typeface="Cambria Math" panose="02040503050406030204" pitchFamily="18" charset="0"/>
                          </a:rPr>
                          <m:t>𝟐</m:t>
                        </m:r>
                      </m:sup>
                    </m:sSup>
                    <m:r>
                      <a:rPr lang="en-US" b="1" i="1">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and Corresponding Q-Q plot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13DD50D-1BA3-5D71-ACD8-D6D38C3E3172}"/>
                  </a:ext>
                </a:extLst>
              </p:cNvPr>
              <p:cNvSpPr>
                <a:spLocks noGrp="1" noRot="1" noChangeAspect="1" noMove="1" noResize="1" noEditPoints="1" noAdjustHandles="1" noChangeArrowheads="1" noChangeShapeType="1" noTextEdit="1"/>
              </p:cNvSpPr>
              <p:nvPr>
                <p:ph idx="1"/>
              </p:nvPr>
            </p:nvSpPr>
            <p:spPr>
              <a:xfrm>
                <a:off x="1802167" y="621437"/>
                <a:ext cx="9702445" cy="6010182"/>
              </a:xfrm>
              <a:blipFill>
                <a:blip r:embed="rId2"/>
                <a:stretch>
                  <a:fillRect l="-440" t="-609" r="-62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1DA76A72-7E93-C4A8-6641-68DBC7EF2514}"/>
              </a:ext>
            </a:extLst>
          </p:cNvPr>
          <p:cNvPicPr>
            <a:picLocks noChangeAspect="1"/>
          </p:cNvPicPr>
          <p:nvPr/>
        </p:nvPicPr>
        <p:blipFill>
          <a:blip r:embed="rId3"/>
          <a:stretch>
            <a:fillRect/>
          </a:stretch>
        </p:blipFill>
        <p:spPr>
          <a:xfrm>
            <a:off x="2124066" y="3728620"/>
            <a:ext cx="3371211" cy="2982898"/>
          </a:xfrm>
          <a:prstGeom prst="rect">
            <a:avLst/>
          </a:prstGeom>
        </p:spPr>
      </p:pic>
      <p:pic>
        <p:nvPicPr>
          <p:cNvPr id="7" name="Picture 6">
            <a:extLst>
              <a:ext uri="{FF2B5EF4-FFF2-40B4-BE49-F238E27FC236}">
                <a16:creationId xmlns:a16="http://schemas.microsoft.com/office/drawing/2014/main" id="{73E56BB3-C660-E76D-E534-203A500937C4}"/>
              </a:ext>
            </a:extLst>
          </p:cNvPr>
          <p:cNvPicPr>
            <a:picLocks noChangeAspect="1"/>
          </p:cNvPicPr>
          <p:nvPr/>
        </p:nvPicPr>
        <p:blipFill>
          <a:blip r:embed="rId4"/>
          <a:stretch>
            <a:fillRect/>
          </a:stretch>
        </p:blipFill>
        <p:spPr>
          <a:xfrm>
            <a:off x="5734975" y="3728620"/>
            <a:ext cx="6303145" cy="2982898"/>
          </a:xfrm>
          <a:prstGeom prst="rect">
            <a:avLst/>
          </a:prstGeom>
        </p:spPr>
      </p:pic>
    </p:spTree>
    <p:extLst>
      <p:ext uri="{BB962C8B-B14F-4D97-AF65-F5344CB8AC3E}">
        <p14:creationId xmlns:p14="http://schemas.microsoft.com/office/powerpoint/2010/main" val="704327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75A-97A7-E67D-8735-E19770B18C6A}"/>
              </a:ext>
            </a:extLst>
          </p:cNvPr>
          <p:cNvSpPr>
            <a:spLocks noGrp="1"/>
          </p:cNvSpPr>
          <p:nvPr>
            <p:ph type="title"/>
          </p:nvPr>
        </p:nvSpPr>
        <p:spPr>
          <a:xfrm>
            <a:off x="2592925" y="62144"/>
            <a:ext cx="8911687" cy="435006"/>
          </a:xfrm>
        </p:spPr>
        <p:txBody>
          <a:bodyPr>
            <a:normAutofit fontScale="90000"/>
          </a:bodyPr>
          <a:lstStyle/>
          <a:p>
            <a:r>
              <a:rPr lang="en-US" b="1" dirty="0"/>
              <a:t>Normality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E67A04-D349-1414-402D-A0B6EAB5596C}"/>
                  </a:ext>
                </a:extLst>
              </p:cNvPr>
              <p:cNvSpPr>
                <a:spLocks noGrp="1"/>
              </p:cNvSpPr>
              <p:nvPr>
                <p:ph idx="1"/>
              </p:nvPr>
            </p:nvSpPr>
            <p:spPr>
              <a:xfrm>
                <a:off x="1704514" y="656947"/>
                <a:ext cx="4083444" cy="6027937"/>
              </a:xfrm>
            </p:spPr>
            <p:txBody>
              <a:bodyPr/>
              <a:lstStyle/>
              <a:p>
                <a:r>
                  <a:rPr lang="en-US" dirty="0">
                    <a:latin typeface="Times New Roman" panose="02020603050405020304" pitchFamily="18" charset="0"/>
                    <a:cs typeface="Times New Roman" panose="02020603050405020304" pitchFamily="18" charset="0"/>
                  </a:rPr>
                  <a:t>In this plot the red point indicates the point with maximum adjusted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and the blue circle indicates that the point with better Q-Q plot. Since the surface of maxima is flat so we can choose the value with blue circle and the value of x at that position is 7.0. Let us now see the Q-Q plot corresponding to the transformed model –</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6E67A04-D349-1414-402D-A0B6EAB5596C}"/>
                  </a:ext>
                </a:extLst>
              </p:cNvPr>
              <p:cNvSpPr>
                <a:spLocks noGrp="1" noRot="1" noChangeAspect="1" noMove="1" noResize="1" noEditPoints="1" noAdjustHandles="1" noChangeArrowheads="1" noChangeShapeType="1" noTextEdit="1"/>
              </p:cNvSpPr>
              <p:nvPr>
                <p:ph idx="1"/>
              </p:nvPr>
            </p:nvSpPr>
            <p:spPr>
              <a:xfrm>
                <a:off x="1704514" y="656947"/>
                <a:ext cx="4083444" cy="6027937"/>
              </a:xfrm>
              <a:blipFill>
                <a:blip r:embed="rId2"/>
                <a:stretch>
                  <a:fillRect l="-1046" t="-607" r="-2392"/>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14FFB55E-536C-18A2-6576-0815320F4EAE}"/>
              </a:ext>
            </a:extLst>
          </p:cNvPr>
          <p:cNvPicPr>
            <a:picLocks noChangeAspect="1"/>
          </p:cNvPicPr>
          <p:nvPr/>
        </p:nvPicPr>
        <p:blipFill>
          <a:blip r:embed="rId3"/>
          <a:stretch>
            <a:fillRect/>
          </a:stretch>
        </p:blipFill>
        <p:spPr>
          <a:xfrm>
            <a:off x="2115827" y="3307405"/>
            <a:ext cx="3461126" cy="3200399"/>
          </a:xfrm>
          <a:prstGeom prst="rect">
            <a:avLst/>
          </a:prstGeom>
        </p:spPr>
      </p:pic>
      <p:sp>
        <p:nvSpPr>
          <p:cNvPr id="7" name="Content Placeholder 2">
            <a:extLst>
              <a:ext uri="{FF2B5EF4-FFF2-40B4-BE49-F238E27FC236}">
                <a16:creationId xmlns:a16="http://schemas.microsoft.com/office/drawing/2014/main" id="{BBADBEC8-F178-941B-6327-9AF226BEDF5B}"/>
              </a:ext>
            </a:extLst>
          </p:cNvPr>
          <p:cNvSpPr txBox="1">
            <a:spLocks/>
          </p:cNvSpPr>
          <p:nvPr/>
        </p:nvSpPr>
        <p:spPr>
          <a:xfrm>
            <a:off x="6701289" y="574414"/>
            <a:ext cx="4083444" cy="60279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Normality Assumption</a:t>
            </a:r>
          </a:p>
        </p:txBody>
      </p:sp>
      <p:pic>
        <p:nvPicPr>
          <p:cNvPr id="10" name="Content Placeholder 4">
            <a:extLst>
              <a:ext uri="{FF2B5EF4-FFF2-40B4-BE49-F238E27FC236}">
                <a16:creationId xmlns:a16="http://schemas.microsoft.com/office/drawing/2014/main" id="{FBC5AFAF-068B-9E3C-2A45-8E9180FC06D4}"/>
              </a:ext>
            </a:extLst>
          </p:cNvPr>
          <p:cNvPicPr>
            <a:picLocks noChangeAspect="1"/>
          </p:cNvPicPr>
          <p:nvPr/>
        </p:nvPicPr>
        <p:blipFill>
          <a:blip r:embed="rId4"/>
          <a:stretch>
            <a:fillRect/>
          </a:stretch>
        </p:blipFill>
        <p:spPr>
          <a:xfrm>
            <a:off x="6404044" y="1178582"/>
            <a:ext cx="5454204" cy="2021817"/>
          </a:xfrm>
          <a:prstGeom prst="rect">
            <a:avLst/>
          </a:prstGeom>
        </p:spPr>
      </p:pic>
      <p:sp>
        <p:nvSpPr>
          <p:cNvPr id="12" name="TextBox 11">
            <a:extLst>
              <a:ext uri="{FF2B5EF4-FFF2-40B4-BE49-F238E27FC236}">
                <a16:creationId xmlns:a16="http://schemas.microsoft.com/office/drawing/2014/main" id="{8F678449-59FE-30A8-F53D-1260CE235999}"/>
              </a:ext>
            </a:extLst>
          </p:cNvPr>
          <p:cNvSpPr txBox="1"/>
          <p:nvPr/>
        </p:nvSpPr>
        <p:spPr>
          <a:xfrm>
            <a:off x="6121894" y="3421052"/>
            <a:ext cx="5852855" cy="258532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Now the above table of test statistic and their corresponding p-value suggests that the normality assumption is not violated, since the p-value corresponding to three tests out of four suggests that the sample is from normal distribution as the values are greater than 0.05. So we finally securely say that the error distribution is normal. Now all of our basic assumptions are satisfied, so finally we try to see the model summary and residual analysis of our final transformed model</a:t>
            </a:r>
          </a:p>
        </p:txBody>
      </p:sp>
    </p:spTree>
    <p:extLst>
      <p:ext uri="{BB962C8B-B14F-4D97-AF65-F5344CB8AC3E}">
        <p14:creationId xmlns:p14="http://schemas.microsoft.com/office/powerpoint/2010/main" val="2726944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8D25-6053-E8CD-494E-F0834A7C56B4}"/>
              </a:ext>
            </a:extLst>
          </p:cNvPr>
          <p:cNvSpPr>
            <a:spLocks noGrp="1"/>
          </p:cNvSpPr>
          <p:nvPr>
            <p:ph type="title"/>
          </p:nvPr>
        </p:nvSpPr>
        <p:spPr>
          <a:xfrm>
            <a:off x="1491450" y="0"/>
            <a:ext cx="10617692" cy="541538"/>
          </a:xfrm>
        </p:spPr>
        <p:txBody>
          <a:bodyPr>
            <a:normAutofit fontScale="90000"/>
          </a:bodyPr>
          <a:lstStyle/>
          <a:p>
            <a:r>
              <a:rPr lang="en-US" b="1" dirty="0"/>
              <a:t>Homoscedasticity Checking for Transformed Model</a:t>
            </a:r>
          </a:p>
        </p:txBody>
      </p:sp>
      <p:pic>
        <p:nvPicPr>
          <p:cNvPr id="5" name="Content Placeholder 4">
            <a:extLst>
              <a:ext uri="{FF2B5EF4-FFF2-40B4-BE49-F238E27FC236}">
                <a16:creationId xmlns:a16="http://schemas.microsoft.com/office/drawing/2014/main" id="{FDE74078-4D4A-C2A8-79DF-190F72BE9F3D}"/>
              </a:ext>
            </a:extLst>
          </p:cNvPr>
          <p:cNvPicPr>
            <a:picLocks noGrp="1" noChangeAspect="1"/>
          </p:cNvPicPr>
          <p:nvPr>
            <p:ph idx="1"/>
          </p:nvPr>
        </p:nvPicPr>
        <p:blipFill>
          <a:blip r:embed="rId2"/>
          <a:stretch>
            <a:fillRect/>
          </a:stretch>
        </p:blipFill>
        <p:spPr>
          <a:xfrm>
            <a:off x="3258375" y="1020924"/>
            <a:ext cx="3895725" cy="2867025"/>
          </a:xfrm>
        </p:spPr>
      </p:pic>
      <p:sp>
        <p:nvSpPr>
          <p:cNvPr id="7" name="TextBox 6">
            <a:extLst>
              <a:ext uri="{FF2B5EF4-FFF2-40B4-BE49-F238E27FC236}">
                <a16:creationId xmlns:a16="http://schemas.microsoft.com/office/drawing/2014/main" id="{7BDE559B-3E71-E9E8-8063-0B5135DC4B11}"/>
              </a:ext>
            </a:extLst>
          </p:cNvPr>
          <p:cNvSpPr txBox="1"/>
          <p:nvPr/>
        </p:nvSpPr>
        <p:spPr>
          <a:xfrm>
            <a:off x="2301535" y="4203551"/>
            <a:ext cx="609452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Since the p-value is greater than 0.05, so we fail to reject the null hypothesis and the our assumption of homoscedasticity is validated. </a:t>
            </a:r>
          </a:p>
        </p:txBody>
      </p:sp>
    </p:spTree>
    <p:extLst>
      <p:ext uri="{BB962C8B-B14F-4D97-AF65-F5344CB8AC3E}">
        <p14:creationId xmlns:p14="http://schemas.microsoft.com/office/powerpoint/2010/main" val="258579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EB9D-DD97-DE91-0B8A-DF411B1BCF72}"/>
              </a:ext>
            </a:extLst>
          </p:cNvPr>
          <p:cNvSpPr>
            <a:spLocks noGrp="1"/>
          </p:cNvSpPr>
          <p:nvPr>
            <p:ph type="title"/>
          </p:nvPr>
        </p:nvSpPr>
        <p:spPr>
          <a:xfrm>
            <a:off x="2592925" y="624110"/>
            <a:ext cx="8911687" cy="1103090"/>
          </a:xfrm>
        </p:spPr>
        <p:txBody>
          <a:bodyPr>
            <a:normAutofit fontScale="90000"/>
          </a:bodyPr>
          <a:lstStyle/>
          <a:p>
            <a:r>
              <a:rPr lang="en-US" b="1" dirty="0"/>
              <a:t>              Data Description </a:t>
            </a:r>
            <a:br>
              <a:rPr lang="en-US" b="1" dirty="0"/>
            </a:br>
            <a:r>
              <a:rPr lang="en-US" b="1" dirty="0"/>
              <a:t> </a:t>
            </a:r>
            <a:r>
              <a:rPr lang="en-US" sz="2400" b="1" dirty="0"/>
              <a:t> </a:t>
            </a:r>
          </a:p>
        </p:txBody>
      </p:sp>
      <p:sp>
        <p:nvSpPr>
          <p:cNvPr id="3" name="Content Placeholder 2">
            <a:extLst>
              <a:ext uri="{FF2B5EF4-FFF2-40B4-BE49-F238E27FC236}">
                <a16:creationId xmlns:a16="http://schemas.microsoft.com/office/drawing/2014/main" id="{4CA6619A-0D8F-F732-BEF6-E3197D81384E}"/>
              </a:ext>
            </a:extLst>
          </p:cNvPr>
          <p:cNvSpPr>
            <a:spLocks noGrp="1"/>
          </p:cNvSpPr>
          <p:nvPr>
            <p:ph idx="1"/>
          </p:nvPr>
        </p:nvSpPr>
        <p:spPr>
          <a:xfrm>
            <a:off x="824089" y="1411112"/>
            <a:ext cx="10680523" cy="4500110"/>
          </a:xfrm>
        </p:spPr>
        <p:txBody>
          <a:bodyPr>
            <a:normAutofit/>
          </a:bodyPr>
          <a:lstStyle/>
          <a:p>
            <a:pPr marL="0" indent="0">
              <a:buNone/>
            </a:pPr>
            <a:r>
              <a:rPr lang="en-US" u="sng" dirty="0">
                <a:latin typeface="Times New Roman" panose="02020603050405020304" pitchFamily="18" charset="0"/>
                <a:cs typeface="Times New Roman" panose="02020603050405020304" pitchFamily="18" charset="0"/>
              </a:rPr>
              <a:t>Data-set Description </a:t>
            </a:r>
          </a:p>
          <a:p>
            <a:pPr marL="0" indent="0">
              <a:buNone/>
            </a:pPr>
            <a:r>
              <a:rPr lang="en-US" dirty="0">
                <a:latin typeface="Times New Roman" panose="02020603050405020304" pitchFamily="18" charset="0"/>
                <a:cs typeface="Times New Roman" panose="02020603050405020304" pitchFamily="18" charset="0"/>
              </a:rPr>
              <a:t>Our data contain full information about the relationship of students grades with their other activities e.g. alcohol consumption habit, in the student life whether they fall into relationship etc. So, obviously here our target variable is the final grade of the student i.e. </a:t>
            </a:r>
          </a:p>
          <a:p>
            <a:pPr marL="0" indent="0">
              <a:buNone/>
            </a:pPr>
            <a:r>
              <a:rPr lang="en-US" dirty="0">
                <a:latin typeface="Times New Roman" panose="02020603050405020304" pitchFamily="18" charset="0"/>
                <a:cs typeface="Times New Roman" panose="02020603050405020304" pitchFamily="18" charset="0"/>
              </a:rPr>
              <a:t>G3 → final grades, where these grades are related with the course subject, Math or Portuguese. </a:t>
            </a:r>
          </a:p>
          <a:p>
            <a:pPr marL="0" indent="0">
              <a:buNone/>
            </a:pPr>
            <a:r>
              <a:rPr lang="en-US" dirty="0">
                <a:latin typeface="Times New Roman" panose="02020603050405020304" pitchFamily="18" charset="0"/>
                <a:cs typeface="Times New Roman" panose="02020603050405020304" pitchFamily="18" charset="0"/>
              </a:rPr>
              <a:t>Now Our regressor variables are both types i.e. categorical and continuous. In categorical columns student’s school, sex, address etc. are included and simultaneously in the continuous columns student’s grade in the first period(G1),grade in the second period, health, workday alcohol consumption habits, weekend alcohol consumption habit etc. are included. In our data-set there exists a tidy number of binary variables i.e. discrete variables taking only two possible values corresponding to happening or non-happening of a particular event. In this case they are namely student’s extra educational support, family educational supports, internet access, whether he/she fall in relationship etc. </a:t>
            </a:r>
            <a:endParaRPr lang="en-US"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69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1718-6B33-6C39-FE2D-951DC59EF66E}"/>
              </a:ext>
            </a:extLst>
          </p:cNvPr>
          <p:cNvSpPr>
            <a:spLocks noGrp="1"/>
          </p:cNvSpPr>
          <p:nvPr>
            <p:ph type="title"/>
          </p:nvPr>
        </p:nvSpPr>
        <p:spPr>
          <a:xfrm>
            <a:off x="1478605" y="97654"/>
            <a:ext cx="10461862" cy="523783"/>
          </a:xfrm>
        </p:spPr>
        <p:txBody>
          <a:bodyPr>
            <a:normAutofit fontScale="90000"/>
          </a:bodyPr>
          <a:lstStyle/>
          <a:p>
            <a:r>
              <a:rPr lang="en-US" b="1" dirty="0"/>
              <a:t>Transformed Model Summary and Residual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6F4A66-C16D-5037-BAA9-24FD9C6A8930}"/>
                  </a:ext>
                </a:extLst>
              </p:cNvPr>
              <p:cNvSpPr>
                <a:spLocks noGrp="1"/>
              </p:cNvSpPr>
              <p:nvPr>
                <p:ph idx="1"/>
              </p:nvPr>
            </p:nvSpPr>
            <p:spPr>
              <a:xfrm>
                <a:off x="1802167" y="868832"/>
                <a:ext cx="9702445" cy="5792680"/>
              </a:xfrm>
            </p:spPr>
            <p:txBody>
              <a:bodyPr/>
              <a:lstStyle/>
              <a:p>
                <a:r>
                  <a:rPr lang="en-US" dirty="0">
                    <a:latin typeface="Times New Roman" panose="02020603050405020304" pitchFamily="18" charset="0"/>
                    <a:cs typeface="Times New Roman" panose="02020603050405020304" pitchFamily="18" charset="0"/>
                  </a:rPr>
                  <a:t>For the final transformed model, let us summarize all the information. Here our main target is to see what is the adjusted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for this model.</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56F4A66-C16D-5037-BAA9-24FD9C6A8930}"/>
                  </a:ext>
                </a:extLst>
              </p:cNvPr>
              <p:cNvSpPr>
                <a:spLocks noGrp="1" noRot="1" noChangeAspect="1" noMove="1" noResize="1" noEditPoints="1" noAdjustHandles="1" noChangeArrowheads="1" noChangeShapeType="1" noTextEdit="1"/>
              </p:cNvSpPr>
              <p:nvPr>
                <p:ph idx="1"/>
              </p:nvPr>
            </p:nvSpPr>
            <p:spPr>
              <a:xfrm>
                <a:off x="1802167" y="868832"/>
                <a:ext cx="9702445" cy="5792680"/>
              </a:xfrm>
              <a:blipFill>
                <a:blip r:embed="rId2"/>
                <a:stretch>
                  <a:fillRect l="-440" t="-632" r="-817"/>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B6C197DE-8A7C-9634-61CF-6A284C7D61EA}"/>
              </a:ext>
            </a:extLst>
          </p:cNvPr>
          <p:cNvPicPr>
            <a:picLocks noChangeAspect="1"/>
          </p:cNvPicPr>
          <p:nvPr/>
        </p:nvPicPr>
        <p:blipFill>
          <a:blip r:embed="rId3"/>
          <a:stretch>
            <a:fillRect/>
          </a:stretch>
        </p:blipFill>
        <p:spPr>
          <a:xfrm>
            <a:off x="2396543" y="1742511"/>
            <a:ext cx="4146610" cy="4943556"/>
          </a:xfrm>
          <a:prstGeom prst="rect">
            <a:avLst/>
          </a:prstGeom>
        </p:spPr>
      </p:pic>
      <p:pic>
        <p:nvPicPr>
          <p:cNvPr id="6" name="Content Placeholder 4">
            <a:extLst>
              <a:ext uri="{FF2B5EF4-FFF2-40B4-BE49-F238E27FC236}">
                <a16:creationId xmlns:a16="http://schemas.microsoft.com/office/drawing/2014/main" id="{7A3A0CE8-C879-738B-B5B2-F8B2EFAA6391}"/>
              </a:ext>
            </a:extLst>
          </p:cNvPr>
          <p:cNvPicPr>
            <a:picLocks noChangeAspect="1"/>
          </p:cNvPicPr>
          <p:nvPr/>
        </p:nvPicPr>
        <p:blipFill rotWithShape="1">
          <a:blip r:embed="rId4"/>
          <a:srcRect r="6921"/>
          <a:stretch/>
        </p:blipFill>
        <p:spPr>
          <a:xfrm>
            <a:off x="6950577" y="2118434"/>
            <a:ext cx="4146610" cy="3771900"/>
          </a:xfrm>
          <a:prstGeom prst="rect">
            <a:avLst/>
          </a:prstGeom>
        </p:spPr>
      </p:pic>
    </p:spTree>
    <p:extLst>
      <p:ext uri="{BB962C8B-B14F-4D97-AF65-F5344CB8AC3E}">
        <p14:creationId xmlns:p14="http://schemas.microsoft.com/office/powerpoint/2010/main" val="195337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C9F-F7FB-08A5-3CA2-8D45DFB2344D}"/>
              </a:ext>
            </a:extLst>
          </p:cNvPr>
          <p:cNvSpPr>
            <a:spLocks noGrp="1"/>
          </p:cNvSpPr>
          <p:nvPr>
            <p:ph type="title"/>
          </p:nvPr>
        </p:nvSpPr>
        <p:spPr>
          <a:xfrm>
            <a:off x="2592925" y="97654"/>
            <a:ext cx="8911687" cy="470517"/>
          </a:xfrm>
        </p:spPr>
        <p:txBody>
          <a:bodyPr>
            <a:normAutofit fontScale="90000"/>
          </a:bodyPr>
          <a:lstStyle/>
          <a:p>
            <a:r>
              <a:rPr lang="en-US" b="1" dirty="0"/>
              <a:t>                   Residual Plots</a:t>
            </a:r>
          </a:p>
        </p:txBody>
      </p:sp>
      <p:sp>
        <p:nvSpPr>
          <p:cNvPr id="3" name="Content Placeholder 2">
            <a:extLst>
              <a:ext uri="{FF2B5EF4-FFF2-40B4-BE49-F238E27FC236}">
                <a16:creationId xmlns:a16="http://schemas.microsoft.com/office/drawing/2014/main" id="{19601FD5-75FC-6F94-DE52-073BB529410F}"/>
              </a:ext>
            </a:extLst>
          </p:cNvPr>
          <p:cNvSpPr>
            <a:spLocks noGrp="1"/>
          </p:cNvSpPr>
          <p:nvPr>
            <p:ph idx="1"/>
          </p:nvPr>
        </p:nvSpPr>
        <p:spPr>
          <a:xfrm>
            <a:off x="1784412" y="736847"/>
            <a:ext cx="9720200" cy="5779363"/>
          </a:xfrm>
        </p:spPr>
        <p:txBody>
          <a:bodyPr/>
          <a:lstStyle/>
          <a:p>
            <a:pPr marL="0" indent="0">
              <a:buNone/>
            </a:pPr>
            <a:r>
              <a:rPr lang="en-US" dirty="0">
                <a:latin typeface="Times New Roman" panose="02020603050405020304" pitchFamily="18" charset="0"/>
                <a:cs typeface="Times New Roman" panose="02020603050405020304" pitchFamily="18" charset="0"/>
              </a:rPr>
              <a:t>By different residual plot we actually try to see whether our model looks fine or it again includes some of the difficulty. so this we first plot the R studentized residuals or the deleted studentized residuals against the predicted response variable. And the plot is type following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observations lying outside the threshold line are the outliers and since they are small in compare to the data-set so we will ignore the outliers for our model.</a:t>
            </a:r>
          </a:p>
        </p:txBody>
      </p:sp>
      <p:pic>
        <p:nvPicPr>
          <p:cNvPr id="5" name="Picture 4">
            <a:extLst>
              <a:ext uri="{FF2B5EF4-FFF2-40B4-BE49-F238E27FC236}">
                <a16:creationId xmlns:a16="http://schemas.microsoft.com/office/drawing/2014/main" id="{6613833B-DAEE-E01C-0A56-88F7EB676041}"/>
              </a:ext>
            </a:extLst>
          </p:cNvPr>
          <p:cNvPicPr>
            <a:picLocks noChangeAspect="1"/>
          </p:cNvPicPr>
          <p:nvPr/>
        </p:nvPicPr>
        <p:blipFill>
          <a:blip r:embed="rId2"/>
          <a:stretch>
            <a:fillRect/>
          </a:stretch>
        </p:blipFill>
        <p:spPr>
          <a:xfrm>
            <a:off x="3148012" y="1788566"/>
            <a:ext cx="5895975" cy="3506679"/>
          </a:xfrm>
          <a:prstGeom prst="rect">
            <a:avLst/>
          </a:prstGeom>
        </p:spPr>
      </p:pic>
    </p:spTree>
    <p:extLst>
      <p:ext uri="{BB962C8B-B14F-4D97-AF65-F5344CB8AC3E}">
        <p14:creationId xmlns:p14="http://schemas.microsoft.com/office/powerpoint/2010/main" val="382691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1428-11C6-BA72-A786-68858008A9E6}"/>
              </a:ext>
            </a:extLst>
          </p:cNvPr>
          <p:cNvSpPr>
            <a:spLocks noGrp="1"/>
          </p:cNvSpPr>
          <p:nvPr>
            <p:ph type="title"/>
          </p:nvPr>
        </p:nvSpPr>
        <p:spPr>
          <a:xfrm>
            <a:off x="2592925" y="115410"/>
            <a:ext cx="8911687" cy="523782"/>
          </a:xfrm>
        </p:spPr>
        <p:txBody>
          <a:bodyPr>
            <a:normAutofit fontScale="90000"/>
          </a:bodyPr>
          <a:lstStyle/>
          <a:p>
            <a:r>
              <a:rPr lang="en-US" b="1" dirty="0"/>
              <a:t>              Leverage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24B263-02F4-687D-040C-7DD320121991}"/>
                  </a:ext>
                </a:extLst>
              </p:cNvPr>
              <p:cNvSpPr>
                <a:spLocks noGrp="1"/>
              </p:cNvSpPr>
              <p:nvPr>
                <p:ph idx="1"/>
              </p:nvPr>
            </p:nvSpPr>
            <p:spPr>
              <a:xfrm>
                <a:off x="1722268" y="816746"/>
                <a:ext cx="9782344" cy="5797118"/>
              </a:xfrm>
            </p:spPr>
            <p:txBody>
              <a:bodyPr>
                <a:normAutofit/>
              </a:bodyPr>
              <a:lstStyle/>
              <a:p>
                <a:r>
                  <a:rPr lang="en-US" dirty="0">
                    <a:latin typeface="Times New Roman" panose="02020603050405020304" pitchFamily="18" charset="0"/>
                    <a:cs typeface="Times New Roman" panose="02020603050405020304" pitchFamily="18" charset="0"/>
                  </a:rPr>
                  <a:t>In statistics and in particular in regression analysis, leverage is a measure of how far away the independent variable values of an observation are from those of the other observations. High leverage points, if any, are outliers with respect to the independent variables. That is, high-leverage points have no neighboring points in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𝑝</m:t>
                        </m:r>
                      </m:sup>
                    </m:sSup>
                  </m:oMath>
                </a14:m>
                <a:r>
                  <a:rPr lang="en-US" dirty="0">
                    <a:latin typeface="Times New Roman" panose="02020603050405020304" pitchFamily="18" charset="0"/>
                    <a:cs typeface="Times New Roman" panose="02020603050405020304" pitchFamily="18" charset="0"/>
                  </a:rPr>
                  <a:t> space, where p is the number of independent variables in a regression model. This makes the fitted model likely to pass close to a high leverage observation. Hence high-leverage points have the potential to cause large changes in the parameter estimates when they are deleted i.e., to be influential points. Although an influential point will typically have high leverage, a high leverage point is not necessarily an influential point. The leverage is typically defined as the diagonal elements of the hat matrix. Let us now see the residual and the leverage plot for our data-set – </a:t>
                </a:r>
              </a:p>
              <a:p>
                <a:r>
                  <a:rPr lang="en-US" dirty="0">
                    <a:latin typeface="Times New Roman" panose="02020603050405020304" pitchFamily="18" charset="0"/>
                    <a:cs typeface="Times New Roman" panose="02020603050405020304" pitchFamily="18" charset="0"/>
                  </a:rPr>
                  <a:t>The only red point which is far apart from the</a:t>
                </a:r>
              </a:p>
              <a:p>
                <a:r>
                  <a:rPr lang="en-US" dirty="0">
                    <a:latin typeface="Times New Roman" panose="02020603050405020304" pitchFamily="18" charset="0"/>
                    <a:cs typeface="Times New Roman" panose="02020603050405020304" pitchFamily="18" charset="0"/>
                  </a:rPr>
                  <a:t> the usual residuals is the only leverage point</a:t>
                </a:r>
              </a:p>
              <a:p>
                <a:r>
                  <a:rPr lang="en-US" dirty="0">
                    <a:latin typeface="Times New Roman" panose="02020603050405020304" pitchFamily="18" charset="0"/>
                    <a:cs typeface="Times New Roman" panose="02020603050405020304" pitchFamily="18" charset="0"/>
                  </a:rPr>
                  <a:t> for our data-set and we have to remove this </a:t>
                </a:r>
              </a:p>
              <a:p>
                <a:r>
                  <a:rPr lang="en-US" dirty="0">
                    <a:latin typeface="Times New Roman" panose="02020603050405020304" pitchFamily="18" charset="0"/>
                    <a:cs typeface="Times New Roman" panose="02020603050405020304" pitchFamily="18" charset="0"/>
                  </a:rPr>
                  <a:t>point for better fitting out model.</a:t>
                </a:r>
              </a:p>
            </p:txBody>
          </p:sp>
        </mc:Choice>
        <mc:Fallback xmlns="">
          <p:sp>
            <p:nvSpPr>
              <p:cNvPr id="3" name="Content Placeholder 2">
                <a:extLst>
                  <a:ext uri="{FF2B5EF4-FFF2-40B4-BE49-F238E27FC236}">
                    <a16:creationId xmlns:a16="http://schemas.microsoft.com/office/drawing/2014/main" id="{D824B263-02F4-687D-040C-7DD320121991}"/>
                  </a:ext>
                </a:extLst>
              </p:cNvPr>
              <p:cNvSpPr>
                <a:spLocks noGrp="1" noRot="1" noChangeAspect="1" noMove="1" noResize="1" noEditPoints="1" noAdjustHandles="1" noChangeArrowheads="1" noChangeShapeType="1" noTextEdit="1"/>
              </p:cNvSpPr>
              <p:nvPr>
                <p:ph idx="1"/>
              </p:nvPr>
            </p:nvSpPr>
            <p:spPr>
              <a:xfrm>
                <a:off x="1722268" y="816746"/>
                <a:ext cx="9782344" cy="5797118"/>
              </a:xfrm>
              <a:blipFill>
                <a:blip r:embed="rId2"/>
                <a:stretch>
                  <a:fillRect l="-436" t="-63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E3FEB93-06A3-8DCD-0192-869674715BD5}"/>
              </a:ext>
            </a:extLst>
          </p:cNvPr>
          <p:cNvPicPr>
            <a:picLocks noChangeAspect="1"/>
          </p:cNvPicPr>
          <p:nvPr/>
        </p:nvPicPr>
        <p:blipFill>
          <a:blip r:embed="rId3"/>
          <a:stretch>
            <a:fillRect/>
          </a:stretch>
        </p:blipFill>
        <p:spPr>
          <a:xfrm>
            <a:off x="6470904" y="3501957"/>
            <a:ext cx="5033708" cy="2960987"/>
          </a:xfrm>
          <a:prstGeom prst="rect">
            <a:avLst/>
          </a:prstGeom>
        </p:spPr>
      </p:pic>
    </p:spTree>
    <p:extLst>
      <p:ext uri="{BB962C8B-B14F-4D97-AF65-F5344CB8AC3E}">
        <p14:creationId xmlns:p14="http://schemas.microsoft.com/office/powerpoint/2010/main" val="25166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AD27-2963-A18B-2D37-8F8C60A8742E}"/>
              </a:ext>
            </a:extLst>
          </p:cNvPr>
          <p:cNvSpPr>
            <a:spLocks noGrp="1"/>
          </p:cNvSpPr>
          <p:nvPr>
            <p:ph type="title"/>
          </p:nvPr>
        </p:nvSpPr>
        <p:spPr>
          <a:xfrm>
            <a:off x="2592925" y="88777"/>
            <a:ext cx="8911687" cy="435006"/>
          </a:xfrm>
        </p:spPr>
        <p:txBody>
          <a:bodyPr>
            <a:normAutofit fontScale="90000"/>
          </a:bodyPr>
          <a:lstStyle/>
          <a:p>
            <a:r>
              <a:rPr lang="en-US" b="1" dirty="0"/>
              <a:t>       Removing Leverage point</a:t>
            </a:r>
          </a:p>
        </p:txBody>
      </p:sp>
      <p:pic>
        <p:nvPicPr>
          <p:cNvPr id="5" name="Content Placeholder 4">
            <a:extLst>
              <a:ext uri="{FF2B5EF4-FFF2-40B4-BE49-F238E27FC236}">
                <a16:creationId xmlns:a16="http://schemas.microsoft.com/office/drawing/2014/main" id="{70BF20EF-F64A-0C6E-7A9A-08D30B444A14}"/>
              </a:ext>
            </a:extLst>
          </p:cNvPr>
          <p:cNvPicPr>
            <a:picLocks noGrp="1" noChangeAspect="1"/>
          </p:cNvPicPr>
          <p:nvPr>
            <p:ph idx="1"/>
          </p:nvPr>
        </p:nvPicPr>
        <p:blipFill>
          <a:blip r:embed="rId2"/>
          <a:stretch>
            <a:fillRect/>
          </a:stretch>
        </p:blipFill>
        <p:spPr>
          <a:xfrm>
            <a:off x="2760955" y="1370805"/>
            <a:ext cx="7576845" cy="4248759"/>
          </a:xfrm>
        </p:spPr>
      </p:pic>
    </p:spTree>
    <p:extLst>
      <p:ext uri="{BB962C8B-B14F-4D97-AF65-F5344CB8AC3E}">
        <p14:creationId xmlns:p14="http://schemas.microsoft.com/office/powerpoint/2010/main" val="2517686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655B-9C87-11C7-E4BF-3F9A166C9913}"/>
              </a:ext>
            </a:extLst>
          </p:cNvPr>
          <p:cNvSpPr>
            <a:spLocks noGrp="1"/>
          </p:cNvSpPr>
          <p:nvPr>
            <p:ph type="title"/>
          </p:nvPr>
        </p:nvSpPr>
        <p:spPr>
          <a:xfrm>
            <a:off x="2592925" y="0"/>
            <a:ext cx="8911687" cy="594804"/>
          </a:xfrm>
        </p:spPr>
        <p:txBody>
          <a:bodyPr>
            <a:normAutofit fontScale="90000"/>
          </a:bodyPr>
          <a:lstStyle/>
          <a:p>
            <a:pPr algn="ctr"/>
            <a:r>
              <a:rPr lang="en-US" b="1" dirty="0"/>
              <a:t>Model Summary After Removing the Leverage Point</a:t>
            </a:r>
          </a:p>
        </p:txBody>
      </p:sp>
      <p:pic>
        <p:nvPicPr>
          <p:cNvPr id="5" name="Content Placeholder 4">
            <a:extLst>
              <a:ext uri="{FF2B5EF4-FFF2-40B4-BE49-F238E27FC236}">
                <a16:creationId xmlns:a16="http://schemas.microsoft.com/office/drawing/2014/main" id="{EC1D915F-3C3C-0E1A-B1BD-AC2FCEAAF8A2}"/>
              </a:ext>
            </a:extLst>
          </p:cNvPr>
          <p:cNvPicPr>
            <a:picLocks noGrp="1" noChangeAspect="1"/>
          </p:cNvPicPr>
          <p:nvPr>
            <p:ph idx="1"/>
          </p:nvPr>
        </p:nvPicPr>
        <p:blipFill>
          <a:blip r:embed="rId2"/>
          <a:stretch>
            <a:fillRect/>
          </a:stretch>
        </p:blipFill>
        <p:spPr>
          <a:xfrm>
            <a:off x="1750860" y="1216835"/>
            <a:ext cx="3837063" cy="4259837"/>
          </a:xfrm>
        </p:spPr>
      </p:pic>
      <p:pic>
        <p:nvPicPr>
          <p:cNvPr id="4" name="Content Placeholder 4">
            <a:extLst>
              <a:ext uri="{FF2B5EF4-FFF2-40B4-BE49-F238E27FC236}">
                <a16:creationId xmlns:a16="http://schemas.microsoft.com/office/drawing/2014/main" id="{BA25784E-E139-41A3-17E1-892A12B08584}"/>
              </a:ext>
            </a:extLst>
          </p:cNvPr>
          <p:cNvPicPr>
            <a:picLocks noChangeAspect="1"/>
          </p:cNvPicPr>
          <p:nvPr/>
        </p:nvPicPr>
        <p:blipFill>
          <a:blip r:embed="rId3"/>
          <a:stretch>
            <a:fillRect/>
          </a:stretch>
        </p:blipFill>
        <p:spPr>
          <a:xfrm>
            <a:off x="6604079" y="1216835"/>
            <a:ext cx="3746152" cy="371508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52E110-6950-5E34-1F37-09CE59B3AE04}"/>
                  </a:ext>
                </a:extLst>
              </p:cNvPr>
              <p:cNvSpPr txBox="1"/>
              <p:nvPr/>
            </p:nvSpPr>
            <p:spPr>
              <a:xfrm>
                <a:off x="2194091" y="5641165"/>
                <a:ext cx="845735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Since the  and the adjusted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and also the model parameters are approximately same as that of the previous model, hence we can say that there is not a significant effect of the leverage point in our model. </a:t>
                </a:r>
              </a:p>
            </p:txBody>
          </p:sp>
        </mc:Choice>
        <mc:Fallback xmlns="">
          <p:sp>
            <p:nvSpPr>
              <p:cNvPr id="6" name="TextBox 5">
                <a:extLst>
                  <a:ext uri="{FF2B5EF4-FFF2-40B4-BE49-F238E27FC236}">
                    <a16:creationId xmlns:a16="http://schemas.microsoft.com/office/drawing/2014/main" id="{5352E110-6950-5E34-1F37-09CE59B3AE04}"/>
                  </a:ext>
                </a:extLst>
              </p:cNvPr>
              <p:cNvSpPr txBox="1">
                <a:spLocks noRot="1" noChangeAspect="1" noMove="1" noResize="1" noEditPoints="1" noAdjustHandles="1" noChangeArrowheads="1" noChangeShapeType="1" noTextEdit="1"/>
              </p:cNvSpPr>
              <p:nvPr/>
            </p:nvSpPr>
            <p:spPr>
              <a:xfrm>
                <a:off x="2194091" y="5641165"/>
                <a:ext cx="8457352" cy="923330"/>
              </a:xfrm>
              <a:prstGeom prst="rect">
                <a:avLst/>
              </a:prstGeom>
              <a:blipFill>
                <a:blip r:embed="rId4"/>
                <a:stretch>
                  <a:fillRect l="-649" t="-3289" b="-9211"/>
                </a:stretch>
              </a:blipFill>
            </p:spPr>
            <p:txBody>
              <a:bodyPr/>
              <a:lstStyle/>
              <a:p>
                <a:r>
                  <a:rPr lang="en-IN">
                    <a:noFill/>
                  </a:rPr>
                  <a:t> </a:t>
                </a:r>
              </a:p>
            </p:txBody>
          </p:sp>
        </mc:Fallback>
      </mc:AlternateContent>
    </p:spTree>
    <p:extLst>
      <p:ext uri="{BB962C8B-B14F-4D97-AF65-F5344CB8AC3E}">
        <p14:creationId xmlns:p14="http://schemas.microsoft.com/office/powerpoint/2010/main" val="3828183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362A-4580-C551-4C1B-81BB56EDDA00}"/>
              </a:ext>
            </a:extLst>
          </p:cNvPr>
          <p:cNvSpPr>
            <a:spLocks noGrp="1"/>
          </p:cNvSpPr>
          <p:nvPr>
            <p:ph type="title"/>
          </p:nvPr>
        </p:nvSpPr>
        <p:spPr>
          <a:xfrm>
            <a:off x="2592925" y="71022"/>
            <a:ext cx="8911687" cy="506028"/>
          </a:xfrm>
        </p:spPr>
        <p:txBody>
          <a:bodyPr>
            <a:normAutofit fontScale="90000"/>
          </a:bodyPr>
          <a:lstStyle/>
          <a:p>
            <a:r>
              <a:rPr lang="en-US" b="1" dirty="0"/>
              <a:t>Residual And the Predicted Response</a:t>
            </a:r>
          </a:p>
        </p:txBody>
      </p:sp>
      <p:sp>
        <p:nvSpPr>
          <p:cNvPr id="3" name="Content Placeholder 2">
            <a:extLst>
              <a:ext uri="{FF2B5EF4-FFF2-40B4-BE49-F238E27FC236}">
                <a16:creationId xmlns:a16="http://schemas.microsoft.com/office/drawing/2014/main" id="{AE1C1F91-F024-6EA3-03B2-C7EFDC3E01D9}"/>
              </a:ext>
            </a:extLst>
          </p:cNvPr>
          <p:cNvSpPr>
            <a:spLocks noGrp="1"/>
          </p:cNvSpPr>
          <p:nvPr>
            <p:ph idx="1"/>
          </p:nvPr>
        </p:nvSpPr>
        <p:spPr>
          <a:xfrm>
            <a:off x="1642369" y="754602"/>
            <a:ext cx="9862243" cy="5797118"/>
          </a:xfrm>
        </p:spPr>
        <p:txBody>
          <a:bodyPr/>
          <a:lstStyle/>
          <a:p>
            <a:r>
              <a:rPr lang="en-US" dirty="0">
                <a:latin typeface="Times New Roman" panose="02020603050405020304" pitchFamily="18" charset="0"/>
                <a:cs typeface="Times New Roman" panose="02020603050405020304" pitchFamily="18" charset="0"/>
              </a:rPr>
              <a:t>Now let us plot the residuals and the predicted response variable by the histogram to see the ultimate behavior of our final transformed model.</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75B2F9-5EF6-5D57-EBDB-C327F5B608E5}"/>
              </a:ext>
            </a:extLst>
          </p:cNvPr>
          <p:cNvPicPr>
            <a:picLocks noChangeAspect="1"/>
          </p:cNvPicPr>
          <p:nvPr/>
        </p:nvPicPr>
        <p:blipFill>
          <a:blip r:embed="rId2"/>
          <a:stretch>
            <a:fillRect/>
          </a:stretch>
        </p:blipFill>
        <p:spPr>
          <a:xfrm>
            <a:off x="2402935" y="1824361"/>
            <a:ext cx="7705725" cy="3657600"/>
          </a:xfrm>
          <a:prstGeom prst="rect">
            <a:avLst/>
          </a:prstGeom>
        </p:spPr>
      </p:pic>
    </p:spTree>
    <p:extLst>
      <p:ext uri="{BB962C8B-B14F-4D97-AF65-F5344CB8AC3E}">
        <p14:creationId xmlns:p14="http://schemas.microsoft.com/office/powerpoint/2010/main" val="558223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96E5-CDAC-3FAF-8AFE-B05C128166EF}"/>
              </a:ext>
            </a:extLst>
          </p:cNvPr>
          <p:cNvSpPr>
            <a:spLocks noGrp="1"/>
          </p:cNvSpPr>
          <p:nvPr>
            <p:ph type="title"/>
          </p:nvPr>
        </p:nvSpPr>
        <p:spPr>
          <a:xfrm>
            <a:off x="2592925" y="124287"/>
            <a:ext cx="8911687" cy="568171"/>
          </a:xfrm>
        </p:spPr>
        <p:txBody>
          <a:bodyPr>
            <a:normAutofit fontScale="90000"/>
          </a:bodyPr>
          <a:lstStyle/>
          <a:p>
            <a:r>
              <a:rPr lang="en-US" b="1" dirty="0"/>
              <a:t>Multicollinearity</a:t>
            </a:r>
          </a:p>
        </p:txBody>
      </p:sp>
      <p:sp>
        <p:nvSpPr>
          <p:cNvPr id="3" name="Content Placeholder 2">
            <a:extLst>
              <a:ext uri="{FF2B5EF4-FFF2-40B4-BE49-F238E27FC236}">
                <a16:creationId xmlns:a16="http://schemas.microsoft.com/office/drawing/2014/main" id="{28FABBEE-284E-B6BE-9EA4-749CE0D701DD}"/>
              </a:ext>
            </a:extLst>
          </p:cNvPr>
          <p:cNvSpPr>
            <a:spLocks noGrp="1"/>
          </p:cNvSpPr>
          <p:nvPr>
            <p:ph idx="1"/>
          </p:nvPr>
        </p:nvSpPr>
        <p:spPr>
          <a:xfrm>
            <a:off x="1740023" y="781235"/>
            <a:ext cx="9764589" cy="5868140"/>
          </a:xfrm>
        </p:spPr>
        <p:txBody>
          <a:bodyPr/>
          <a:lstStyle/>
          <a:p>
            <a:pPr marL="0" indent="0">
              <a:buNone/>
            </a:pPr>
            <a:r>
              <a:rPr lang="en-US" b="1" dirty="0">
                <a:latin typeface="Times New Roman" panose="02020603050405020304" pitchFamily="18" charset="0"/>
                <a:cs typeface="Times New Roman" panose="02020603050405020304" pitchFamily="18" charset="0"/>
              </a:rPr>
              <a:t>Variance Inflation Factor (VIF)</a:t>
            </a:r>
          </a:p>
          <a:p>
            <a:r>
              <a:rPr lang="en-US" dirty="0">
                <a:latin typeface="Times New Roman" panose="02020603050405020304" pitchFamily="18" charset="0"/>
                <a:cs typeface="Times New Roman" panose="02020603050405020304" pitchFamily="18" charset="0"/>
              </a:rPr>
              <a:t> If VIF value is greater then 5, we can say that multicollinearity is present in the model.  Else multicollinearity is not present in our model. </a:t>
            </a:r>
          </a:p>
          <a:p>
            <a:r>
              <a:rPr lang="en-US" dirty="0">
                <a:latin typeface="Times New Roman" panose="02020603050405020304" pitchFamily="18" charset="0"/>
                <a:cs typeface="Times New Roman" panose="02020603050405020304" pitchFamily="18" charset="0"/>
              </a:rPr>
              <a:t>Now the VIF values for our model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692D84-AD37-9FAB-FAA4-AE3B9E7C65A8}"/>
              </a:ext>
            </a:extLst>
          </p:cNvPr>
          <p:cNvPicPr>
            <a:picLocks noChangeAspect="1"/>
          </p:cNvPicPr>
          <p:nvPr/>
        </p:nvPicPr>
        <p:blipFill>
          <a:blip r:embed="rId2"/>
          <a:stretch>
            <a:fillRect/>
          </a:stretch>
        </p:blipFill>
        <p:spPr>
          <a:xfrm>
            <a:off x="2592925" y="2792120"/>
            <a:ext cx="6848475" cy="2609850"/>
          </a:xfrm>
          <a:prstGeom prst="rect">
            <a:avLst/>
          </a:prstGeom>
        </p:spPr>
      </p:pic>
    </p:spTree>
    <p:extLst>
      <p:ext uri="{BB962C8B-B14F-4D97-AF65-F5344CB8AC3E}">
        <p14:creationId xmlns:p14="http://schemas.microsoft.com/office/powerpoint/2010/main" val="72838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3F13-ABBE-AE74-A3F6-F685934E72EB}"/>
              </a:ext>
            </a:extLst>
          </p:cNvPr>
          <p:cNvSpPr>
            <a:spLocks noGrp="1"/>
          </p:cNvSpPr>
          <p:nvPr>
            <p:ph type="title"/>
          </p:nvPr>
        </p:nvSpPr>
        <p:spPr>
          <a:xfrm>
            <a:off x="1686757" y="79900"/>
            <a:ext cx="9817855" cy="541538"/>
          </a:xfrm>
        </p:spPr>
        <p:txBody>
          <a:bodyPr>
            <a:normAutofit fontScale="90000"/>
          </a:bodyPr>
          <a:lstStyle/>
          <a:p>
            <a:r>
              <a:rPr lang="en-US" b="1" dirty="0"/>
              <a:t>After Removing the Column With Multicollinearity</a:t>
            </a:r>
          </a:p>
        </p:txBody>
      </p:sp>
      <p:sp>
        <p:nvSpPr>
          <p:cNvPr id="3" name="Content Placeholder 2">
            <a:extLst>
              <a:ext uri="{FF2B5EF4-FFF2-40B4-BE49-F238E27FC236}">
                <a16:creationId xmlns:a16="http://schemas.microsoft.com/office/drawing/2014/main" id="{45E89D5E-0FA0-F663-9EFE-19A865EA7DF3}"/>
              </a:ext>
            </a:extLst>
          </p:cNvPr>
          <p:cNvSpPr>
            <a:spLocks noGrp="1"/>
          </p:cNvSpPr>
          <p:nvPr>
            <p:ph idx="1"/>
          </p:nvPr>
        </p:nvSpPr>
        <p:spPr>
          <a:xfrm>
            <a:off x="1686757" y="807868"/>
            <a:ext cx="9817855" cy="5743852"/>
          </a:xfrm>
        </p:spPr>
        <p:txBody>
          <a:bodyPr/>
          <a:lstStyle/>
          <a:p>
            <a:r>
              <a:rPr lang="en-US" dirty="0">
                <a:latin typeface="Times New Roman" panose="02020603050405020304" pitchFamily="18" charset="0"/>
                <a:cs typeface="Times New Roman" panose="02020603050405020304" pitchFamily="18" charset="0"/>
              </a:rPr>
              <a:t>Since Fjob3 and Fjob2 has VIF value greater than 5 So we can drop the highest one and check the VIF again.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7B33EF-A03D-6705-6751-15352590B4FE}"/>
              </a:ext>
            </a:extLst>
          </p:cNvPr>
          <p:cNvPicPr>
            <a:picLocks noChangeAspect="1"/>
          </p:cNvPicPr>
          <p:nvPr/>
        </p:nvPicPr>
        <p:blipFill>
          <a:blip r:embed="rId2"/>
          <a:stretch>
            <a:fillRect/>
          </a:stretch>
        </p:blipFill>
        <p:spPr>
          <a:xfrm>
            <a:off x="2486857" y="1581011"/>
            <a:ext cx="6934200" cy="2524125"/>
          </a:xfrm>
          <a:prstGeom prst="rect">
            <a:avLst/>
          </a:prstGeom>
        </p:spPr>
      </p:pic>
      <p:sp>
        <p:nvSpPr>
          <p:cNvPr id="7" name="TextBox 6">
            <a:extLst>
              <a:ext uri="{FF2B5EF4-FFF2-40B4-BE49-F238E27FC236}">
                <a16:creationId xmlns:a16="http://schemas.microsoft.com/office/drawing/2014/main" id="{D1EC0F9A-BB6D-B495-E275-2645991E7A72}"/>
              </a:ext>
            </a:extLst>
          </p:cNvPr>
          <p:cNvSpPr txBox="1"/>
          <p:nvPr/>
        </p:nvSpPr>
        <p:spPr>
          <a:xfrm>
            <a:off x="2008572" y="4538325"/>
            <a:ext cx="8094215"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Since none of the variable has VIF value greater than 5, hence we can conclude that the number of regressor included in our model are free from multicollinearity and this is our final model before the variable selection procedure has been done</a:t>
            </a:r>
          </a:p>
        </p:txBody>
      </p:sp>
    </p:spTree>
    <p:extLst>
      <p:ext uri="{BB962C8B-B14F-4D97-AF65-F5344CB8AC3E}">
        <p14:creationId xmlns:p14="http://schemas.microsoft.com/office/powerpoint/2010/main" val="14441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E1D3-B147-98A9-189E-4B1AD048C64B}"/>
              </a:ext>
            </a:extLst>
          </p:cNvPr>
          <p:cNvSpPr>
            <a:spLocks noGrp="1"/>
          </p:cNvSpPr>
          <p:nvPr>
            <p:ph type="title"/>
          </p:nvPr>
        </p:nvSpPr>
        <p:spPr>
          <a:xfrm>
            <a:off x="2592925" y="88777"/>
            <a:ext cx="8911687" cy="606639"/>
          </a:xfrm>
        </p:spPr>
        <p:txBody>
          <a:bodyPr>
            <a:normAutofit fontScale="90000"/>
          </a:bodyPr>
          <a:lstStyle/>
          <a:p>
            <a:r>
              <a:rPr lang="en-US" b="1" dirty="0"/>
              <a:t>Our Final Model Summary</a:t>
            </a:r>
          </a:p>
        </p:txBody>
      </p:sp>
      <p:sp>
        <p:nvSpPr>
          <p:cNvPr id="3" name="Content Placeholder 2">
            <a:extLst>
              <a:ext uri="{FF2B5EF4-FFF2-40B4-BE49-F238E27FC236}">
                <a16:creationId xmlns:a16="http://schemas.microsoft.com/office/drawing/2014/main" id="{84B45454-A7E0-A1E4-AF8D-9BF66DB00274}"/>
              </a:ext>
            </a:extLst>
          </p:cNvPr>
          <p:cNvSpPr>
            <a:spLocks noGrp="1"/>
          </p:cNvSpPr>
          <p:nvPr>
            <p:ph idx="1"/>
          </p:nvPr>
        </p:nvSpPr>
        <p:spPr>
          <a:xfrm>
            <a:off x="1843488" y="695417"/>
            <a:ext cx="9661124" cy="5953958"/>
          </a:xfrm>
        </p:spPr>
        <p:txBody>
          <a:bodyPr/>
          <a:lstStyle/>
          <a:p>
            <a:r>
              <a:rPr lang="en-US" dirty="0">
                <a:latin typeface="Times New Roman" panose="02020603050405020304" pitchFamily="18" charset="0"/>
                <a:cs typeface="Times New Roman" panose="02020603050405020304" pitchFamily="18" charset="0"/>
              </a:rPr>
              <a:t>Now the final model summary is described as –</a:t>
            </a:r>
          </a:p>
        </p:txBody>
      </p:sp>
      <p:pic>
        <p:nvPicPr>
          <p:cNvPr id="5" name="Picture 4">
            <a:extLst>
              <a:ext uri="{FF2B5EF4-FFF2-40B4-BE49-F238E27FC236}">
                <a16:creationId xmlns:a16="http://schemas.microsoft.com/office/drawing/2014/main" id="{0070CCF6-88B0-6A96-55CC-69ADEBFC64B2}"/>
              </a:ext>
            </a:extLst>
          </p:cNvPr>
          <p:cNvPicPr>
            <a:picLocks noChangeAspect="1"/>
          </p:cNvPicPr>
          <p:nvPr/>
        </p:nvPicPr>
        <p:blipFill>
          <a:blip r:embed="rId2"/>
          <a:stretch>
            <a:fillRect/>
          </a:stretch>
        </p:blipFill>
        <p:spPr>
          <a:xfrm>
            <a:off x="1479454" y="1145219"/>
            <a:ext cx="3014725" cy="4097990"/>
          </a:xfrm>
          <a:prstGeom prst="rect">
            <a:avLst/>
          </a:prstGeom>
        </p:spPr>
      </p:pic>
      <p:pic>
        <p:nvPicPr>
          <p:cNvPr id="6" name="Content Placeholder 4">
            <a:extLst>
              <a:ext uri="{FF2B5EF4-FFF2-40B4-BE49-F238E27FC236}">
                <a16:creationId xmlns:a16="http://schemas.microsoft.com/office/drawing/2014/main" id="{8F8EE4A0-8D6C-B281-05C0-41D70732C529}"/>
              </a:ext>
            </a:extLst>
          </p:cNvPr>
          <p:cNvPicPr>
            <a:picLocks noChangeAspect="1"/>
          </p:cNvPicPr>
          <p:nvPr/>
        </p:nvPicPr>
        <p:blipFill>
          <a:blip r:embed="rId3"/>
          <a:stretch>
            <a:fillRect/>
          </a:stretch>
        </p:blipFill>
        <p:spPr>
          <a:xfrm>
            <a:off x="5439824" y="1145218"/>
            <a:ext cx="4803401" cy="4033515"/>
          </a:xfrm>
          <a:prstGeom prst="rect">
            <a:avLst/>
          </a:prstGeom>
        </p:spPr>
      </p:pic>
    </p:spTree>
    <p:extLst>
      <p:ext uri="{BB962C8B-B14F-4D97-AF65-F5344CB8AC3E}">
        <p14:creationId xmlns:p14="http://schemas.microsoft.com/office/powerpoint/2010/main" val="4048829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42B2-194C-4BE6-A28C-26F187DBCFC4}"/>
              </a:ext>
            </a:extLst>
          </p:cNvPr>
          <p:cNvSpPr>
            <a:spLocks noGrp="1"/>
          </p:cNvSpPr>
          <p:nvPr>
            <p:ph type="title"/>
          </p:nvPr>
        </p:nvSpPr>
        <p:spPr>
          <a:xfrm>
            <a:off x="2690579" y="-5722"/>
            <a:ext cx="8911687" cy="609404"/>
          </a:xfrm>
        </p:spPr>
        <p:txBody>
          <a:bodyPr>
            <a:normAutofit fontScale="90000"/>
          </a:bodyPr>
          <a:lstStyle/>
          <a:p>
            <a:r>
              <a:rPr lang="en-US" b="1" dirty="0"/>
              <a:t>              Variable Selection</a:t>
            </a:r>
          </a:p>
        </p:txBody>
      </p:sp>
      <p:sp>
        <p:nvSpPr>
          <p:cNvPr id="3" name="Content Placeholder 2">
            <a:extLst>
              <a:ext uri="{FF2B5EF4-FFF2-40B4-BE49-F238E27FC236}">
                <a16:creationId xmlns:a16="http://schemas.microsoft.com/office/drawing/2014/main" id="{0F7BA522-6AA1-82B4-4C42-47B63BE15401}"/>
              </a:ext>
            </a:extLst>
          </p:cNvPr>
          <p:cNvSpPr>
            <a:spLocks noGrp="1"/>
          </p:cNvSpPr>
          <p:nvPr>
            <p:ph idx="1"/>
          </p:nvPr>
        </p:nvSpPr>
        <p:spPr>
          <a:xfrm>
            <a:off x="1757779" y="603681"/>
            <a:ext cx="9746833" cy="5868139"/>
          </a:xfrm>
        </p:spPr>
        <p:txBody>
          <a:bodyPr/>
          <a:lstStyle/>
          <a:p>
            <a:pPr marL="0" indent="0">
              <a:buNone/>
            </a:pPr>
            <a:r>
              <a:rPr lang="en-US" b="1" dirty="0">
                <a:latin typeface="Times New Roman" panose="02020603050405020304" pitchFamily="18" charset="0"/>
                <a:cs typeface="Times New Roman" panose="02020603050405020304" pitchFamily="18" charset="0"/>
              </a:rPr>
              <a:t>Forward Selection </a:t>
            </a:r>
          </a:p>
          <a:p>
            <a:r>
              <a:rPr lang="en-US" dirty="0">
                <a:latin typeface="Times New Roman" panose="02020603050405020304" pitchFamily="18" charset="0"/>
                <a:cs typeface="Times New Roman" panose="02020603050405020304" pitchFamily="18" charset="0"/>
              </a:rPr>
              <a:t>For our model the forward selection curve and the summary of the selected model is the following</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FF7BEB-4C16-6324-8F41-31C783C70BC7}"/>
              </a:ext>
            </a:extLst>
          </p:cNvPr>
          <p:cNvPicPr>
            <a:picLocks noChangeAspect="1"/>
          </p:cNvPicPr>
          <p:nvPr/>
        </p:nvPicPr>
        <p:blipFill>
          <a:blip r:embed="rId2"/>
          <a:stretch>
            <a:fillRect/>
          </a:stretch>
        </p:blipFill>
        <p:spPr>
          <a:xfrm>
            <a:off x="2116070" y="1649266"/>
            <a:ext cx="8146493" cy="4822554"/>
          </a:xfrm>
          <a:prstGeom prst="rect">
            <a:avLst/>
          </a:prstGeom>
        </p:spPr>
      </p:pic>
    </p:spTree>
    <p:extLst>
      <p:ext uri="{BB962C8B-B14F-4D97-AF65-F5344CB8AC3E}">
        <p14:creationId xmlns:p14="http://schemas.microsoft.com/office/powerpoint/2010/main" val="389238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A656-2DDD-3D0B-9E14-CDFC19D9AAC3}"/>
              </a:ext>
            </a:extLst>
          </p:cNvPr>
          <p:cNvSpPr>
            <a:spLocks noGrp="1"/>
          </p:cNvSpPr>
          <p:nvPr>
            <p:ph type="title"/>
          </p:nvPr>
        </p:nvSpPr>
        <p:spPr>
          <a:xfrm>
            <a:off x="3476101" y="0"/>
            <a:ext cx="5410896" cy="565406"/>
          </a:xfrm>
        </p:spPr>
        <p:txBody>
          <a:bodyPr>
            <a:normAutofit fontScale="90000"/>
          </a:bodyPr>
          <a:lstStyle/>
          <a:p>
            <a:r>
              <a:rPr lang="en-US" b="1" dirty="0"/>
              <a:t>Dataset description</a:t>
            </a:r>
          </a:p>
        </p:txBody>
      </p:sp>
      <p:pic>
        <p:nvPicPr>
          <p:cNvPr id="5" name="Content Placeholder 4">
            <a:extLst>
              <a:ext uri="{FF2B5EF4-FFF2-40B4-BE49-F238E27FC236}">
                <a16:creationId xmlns:a16="http://schemas.microsoft.com/office/drawing/2014/main" id="{3F0F2F74-1C88-B7AA-0D2F-45E1733DFE59}"/>
              </a:ext>
            </a:extLst>
          </p:cNvPr>
          <p:cNvPicPr>
            <a:picLocks noGrp="1" noChangeAspect="1"/>
          </p:cNvPicPr>
          <p:nvPr>
            <p:ph idx="1"/>
          </p:nvPr>
        </p:nvPicPr>
        <p:blipFill>
          <a:blip r:embed="rId2"/>
          <a:stretch>
            <a:fillRect/>
          </a:stretch>
        </p:blipFill>
        <p:spPr>
          <a:xfrm>
            <a:off x="1659467" y="827377"/>
            <a:ext cx="9840296" cy="5813492"/>
          </a:xfrm>
        </p:spPr>
      </p:pic>
      <p:sp>
        <p:nvSpPr>
          <p:cNvPr id="3" name="TextBox 2">
            <a:extLst>
              <a:ext uri="{FF2B5EF4-FFF2-40B4-BE49-F238E27FC236}">
                <a16:creationId xmlns:a16="http://schemas.microsoft.com/office/drawing/2014/main" id="{DE800B5F-279E-D62F-2F58-98242DB1D624}"/>
              </a:ext>
            </a:extLst>
          </p:cNvPr>
          <p:cNvSpPr txBox="1"/>
          <p:nvPr/>
        </p:nvSpPr>
        <p:spPr>
          <a:xfrm>
            <a:off x="1659467" y="486383"/>
            <a:ext cx="984029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 the complete description of our regressors and response variable is given below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901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F9E48-F2C8-5A07-6917-73BC6EAEF3BB}"/>
              </a:ext>
            </a:extLst>
          </p:cNvPr>
          <p:cNvSpPr>
            <a:spLocks noGrp="1"/>
          </p:cNvSpPr>
          <p:nvPr>
            <p:ph type="title"/>
          </p:nvPr>
        </p:nvSpPr>
        <p:spPr>
          <a:xfrm>
            <a:off x="1746619" y="88229"/>
            <a:ext cx="8911687" cy="417251"/>
          </a:xfrm>
        </p:spPr>
        <p:txBody>
          <a:bodyPr>
            <a:normAutofit fontScale="90000"/>
          </a:bodyPr>
          <a:lstStyle/>
          <a:p>
            <a:r>
              <a:rPr lang="en-US" b="1" dirty="0"/>
              <a:t>Summary For the Forward Selection Model</a:t>
            </a:r>
          </a:p>
        </p:txBody>
      </p:sp>
      <p:pic>
        <p:nvPicPr>
          <p:cNvPr id="5" name="Content Placeholder 4">
            <a:extLst>
              <a:ext uri="{FF2B5EF4-FFF2-40B4-BE49-F238E27FC236}">
                <a16:creationId xmlns:a16="http://schemas.microsoft.com/office/drawing/2014/main" id="{1B7E007B-F419-AE3B-ECE6-834B0291983C}"/>
              </a:ext>
            </a:extLst>
          </p:cNvPr>
          <p:cNvPicPr>
            <a:picLocks noGrp="1" noChangeAspect="1"/>
          </p:cNvPicPr>
          <p:nvPr>
            <p:ph idx="1"/>
          </p:nvPr>
        </p:nvPicPr>
        <p:blipFill>
          <a:blip r:embed="rId2"/>
          <a:stretch>
            <a:fillRect/>
          </a:stretch>
        </p:blipFill>
        <p:spPr>
          <a:xfrm>
            <a:off x="2377396" y="711803"/>
            <a:ext cx="5781675" cy="3966730"/>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ED48F2-DD6A-0798-FF3A-A9E1D388D59C}"/>
                  </a:ext>
                </a:extLst>
              </p:cNvPr>
              <p:cNvSpPr txBox="1"/>
              <p:nvPr/>
            </p:nvSpPr>
            <p:spPr>
              <a:xfrm>
                <a:off x="2301535" y="4777912"/>
                <a:ext cx="6094520"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model has only 11 variables and the adjusted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is 0.8892 which is nearly the same as the previous. So this model is as good as the previous one but has a big advantage that here the number of variables is only 11 nearly one-forth than the previous.</a:t>
                </a:r>
              </a:p>
            </p:txBody>
          </p:sp>
        </mc:Choice>
        <mc:Fallback xmlns="">
          <p:sp>
            <p:nvSpPr>
              <p:cNvPr id="7" name="TextBox 6">
                <a:extLst>
                  <a:ext uri="{FF2B5EF4-FFF2-40B4-BE49-F238E27FC236}">
                    <a16:creationId xmlns:a16="http://schemas.microsoft.com/office/drawing/2014/main" id="{B4ED48F2-DD6A-0798-FF3A-A9E1D388D59C}"/>
                  </a:ext>
                </a:extLst>
              </p:cNvPr>
              <p:cNvSpPr txBox="1">
                <a:spLocks noRot="1" noChangeAspect="1" noMove="1" noResize="1" noEditPoints="1" noAdjustHandles="1" noChangeArrowheads="1" noChangeShapeType="1" noTextEdit="1"/>
              </p:cNvSpPr>
              <p:nvPr/>
            </p:nvSpPr>
            <p:spPr>
              <a:xfrm>
                <a:off x="2301535" y="4777912"/>
                <a:ext cx="6094520" cy="1477328"/>
              </a:xfrm>
              <a:prstGeom prst="rect">
                <a:avLst/>
              </a:prstGeom>
              <a:blipFill>
                <a:blip r:embed="rId3"/>
                <a:stretch>
                  <a:fillRect l="-901" t="-2479" b="-5785"/>
                </a:stretch>
              </a:blipFill>
            </p:spPr>
            <p:txBody>
              <a:bodyPr/>
              <a:lstStyle/>
              <a:p>
                <a:r>
                  <a:rPr lang="en-IN">
                    <a:noFill/>
                  </a:rPr>
                  <a:t> </a:t>
                </a:r>
              </a:p>
            </p:txBody>
          </p:sp>
        </mc:Fallback>
      </mc:AlternateContent>
    </p:spTree>
    <p:extLst>
      <p:ext uri="{BB962C8B-B14F-4D97-AF65-F5344CB8AC3E}">
        <p14:creationId xmlns:p14="http://schemas.microsoft.com/office/powerpoint/2010/main" val="260688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AFE1-5BD8-6669-6E91-87A36C6E0040}"/>
              </a:ext>
            </a:extLst>
          </p:cNvPr>
          <p:cNvSpPr>
            <a:spLocks noGrp="1"/>
          </p:cNvSpPr>
          <p:nvPr>
            <p:ph type="title"/>
          </p:nvPr>
        </p:nvSpPr>
        <p:spPr>
          <a:xfrm>
            <a:off x="2592925" y="97654"/>
            <a:ext cx="8911687" cy="514905"/>
          </a:xfrm>
        </p:spPr>
        <p:txBody>
          <a:bodyPr>
            <a:normAutofit fontScale="90000"/>
          </a:bodyPr>
          <a:lstStyle/>
          <a:p>
            <a:r>
              <a:rPr lang="en-US" b="1" dirty="0"/>
              <a:t>Backward Elimination</a:t>
            </a:r>
          </a:p>
        </p:txBody>
      </p:sp>
      <p:sp>
        <p:nvSpPr>
          <p:cNvPr id="3" name="Content Placeholder 2">
            <a:extLst>
              <a:ext uri="{FF2B5EF4-FFF2-40B4-BE49-F238E27FC236}">
                <a16:creationId xmlns:a16="http://schemas.microsoft.com/office/drawing/2014/main" id="{AB4DB070-0B2F-7218-F56A-EC800EED98F8}"/>
              </a:ext>
            </a:extLst>
          </p:cNvPr>
          <p:cNvSpPr>
            <a:spLocks noGrp="1"/>
          </p:cNvSpPr>
          <p:nvPr>
            <p:ph idx="1"/>
          </p:nvPr>
        </p:nvSpPr>
        <p:spPr>
          <a:xfrm>
            <a:off x="1740023" y="798989"/>
            <a:ext cx="9764589" cy="5734975"/>
          </a:xfrm>
        </p:spPr>
        <p:txBody>
          <a:bodyPr/>
          <a:lstStyle/>
          <a:p>
            <a:pPr marL="0" indent="0">
              <a:buNone/>
            </a:pPr>
            <a:r>
              <a:rPr lang="en-US" b="1" dirty="0">
                <a:latin typeface="Times New Roman" panose="02020603050405020304" pitchFamily="18" charset="0"/>
                <a:cs typeface="Times New Roman" panose="02020603050405020304" pitchFamily="18" charset="0"/>
              </a:rPr>
              <a:t>Backward Elimination</a:t>
            </a:r>
          </a:p>
          <a:p>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9595B8-DD56-0899-677A-A62B6AF24209}"/>
              </a:ext>
            </a:extLst>
          </p:cNvPr>
          <p:cNvPicPr>
            <a:picLocks noChangeAspect="1"/>
          </p:cNvPicPr>
          <p:nvPr/>
        </p:nvPicPr>
        <p:blipFill>
          <a:blip r:embed="rId2"/>
          <a:stretch>
            <a:fillRect/>
          </a:stretch>
        </p:blipFill>
        <p:spPr>
          <a:xfrm>
            <a:off x="2468638" y="1933389"/>
            <a:ext cx="7572375" cy="4600575"/>
          </a:xfrm>
          <a:prstGeom prst="rect">
            <a:avLst/>
          </a:prstGeom>
        </p:spPr>
      </p:pic>
      <p:sp>
        <p:nvSpPr>
          <p:cNvPr id="7" name="TextBox 6">
            <a:extLst>
              <a:ext uri="{FF2B5EF4-FFF2-40B4-BE49-F238E27FC236}">
                <a16:creationId xmlns:a16="http://schemas.microsoft.com/office/drawing/2014/main" id="{5AF86A89-2636-B64D-54F9-D86737CEBABB}"/>
              </a:ext>
            </a:extLst>
          </p:cNvPr>
          <p:cNvSpPr txBox="1"/>
          <p:nvPr/>
        </p:nvSpPr>
        <p:spPr>
          <a:xfrm>
            <a:off x="2132859" y="1125321"/>
            <a:ext cx="9035249"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our model the backward elimination curve and the summary of the selected model is the following –</a:t>
            </a:r>
          </a:p>
        </p:txBody>
      </p:sp>
    </p:spTree>
    <p:extLst>
      <p:ext uri="{BB962C8B-B14F-4D97-AF65-F5344CB8AC3E}">
        <p14:creationId xmlns:p14="http://schemas.microsoft.com/office/powerpoint/2010/main" val="3749558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84A3-2588-B8CD-0A8C-A8687895E308}"/>
              </a:ext>
            </a:extLst>
          </p:cNvPr>
          <p:cNvSpPr>
            <a:spLocks noGrp="1"/>
          </p:cNvSpPr>
          <p:nvPr>
            <p:ph type="title"/>
          </p:nvPr>
        </p:nvSpPr>
        <p:spPr>
          <a:xfrm>
            <a:off x="2119913" y="0"/>
            <a:ext cx="9384699" cy="559293"/>
          </a:xfrm>
        </p:spPr>
        <p:txBody>
          <a:bodyPr>
            <a:normAutofit fontScale="90000"/>
          </a:bodyPr>
          <a:lstStyle/>
          <a:p>
            <a:r>
              <a:rPr lang="en-US" b="1" dirty="0"/>
              <a:t>Summary For the Backward Elimination Model</a:t>
            </a:r>
          </a:p>
        </p:txBody>
      </p:sp>
      <p:pic>
        <p:nvPicPr>
          <p:cNvPr id="5" name="Content Placeholder 4">
            <a:extLst>
              <a:ext uri="{FF2B5EF4-FFF2-40B4-BE49-F238E27FC236}">
                <a16:creationId xmlns:a16="http://schemas.microsoft.com/office/drawing/2014/main" id="{55778FAD-A382-D29E-DE91-8543092F6F5B}"/>
              </a:ext>
            </a:extLst>
          </p:cNvPr>
          <p:cNvPicPr>
            <a:picLocks noGrp="1" noChangeAspect="1"/>
          </p:cNvPicPr>
          <p:nvPr>
            <p:ph idx="1"/>
          </p:nvPr>
        </p:nvPicPr>
        <p:blipFill>
          <a:blip r:embed="rId2"/>
          <a:stretch>
            <a:fillRect/>
          </a:stretch>
        </p:blipFill>
        <p:spPr>
          <a:xfrm>
            <a:off x="3176586" y="911225"/>
            <a:ext cx="5838825" cy="3749552"/>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4BDE8E-6291-D911-C1C0-CE9D8D553900}"/>
                  </a:ext>
                </a:extLst>
              </p:cNvPr>
              <p:cNvSpPr txBox="1"/>
              <p:nvPr/>
            </p:nvSpPr>
            <p:spPr>
              <a:xfrm>
                <a:off x="2119913" y="4848040"/>
                <a:ext cx="7952173"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model has only 13 variables and the 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is 0.8897 which is nearly the same as the previous. So this model is as good as the previous one but has a big advantage that here the number of variables is only 13 nearly one-forth than the original model and approximately same as the forward selection model.</a:t>
                </a:r>
              </a:p>
            </p:txBody>
          </p:sp>
        </mc:Choice>
        <mc:Fallback xmlns="">
          <p:sp>
            <p:nvSpPr>
              <p:cNvPr id="7" name="TextBox 6">
                <a:extLst>
                  <a:ext uri="{FF2B5EF4-FFF2-40B4-BE49-F238E27FC236}">
                    <a16:creationId xmlns:a16="http://schemas.microsoft.com/office/drawing/2014/main" id="{784BDE8E-6291-D911-C1C0-CE9D8D553900}"/>
                  </a:ext>
                </a:extLst>
              </p:cNvPr>
              <p:cNvSpPr txBox="1">
                <a:spLocks noRot="1" noChangeAspect="1" noMove="1" noResize="1" noEditPoints="1" noAdjustHandles="1" noChangeArrowheads="1" noChangeShapeType="1" noTextEdit="1"/>
              </p:cNvSpPr>
              <p:nvPr/>
            </p:nvSpPr>
            <p:spPr>
              <a:xfrm>
                <a:off x="2119913" y="4848040"/>
                <a:ext cx="7952173" cy="1200329"/>
              </a:xfrm>
              <a:prstGeom prst="rect">
                <a:avLst/>
              </a:prstGeom>
              <a:blipFill>
                <a:blip r:embed="rId3"/>
                <a:stretch>
                  <a:fillRect l="-690" t="-2538" r="-920" b="-7107"/>
                </a:stretch>
              </a:blipFill>
            </p:spPr>
            <p:txBody>
              <a:bodyPr/>
              <a:lstStyle/>
              <a:p>
                <a:r>
                  <a:rPr lang="en-IN">
                    <a:noFill/>
                  </a:rPr>
                  <a:t> </a:t>
                </a:r>
              </a:p>
            </p:txBody>
          </p:sp>
        </mc:Fallback>
      </mc:AlternateContent>
    </p:spTree>
    <p:extLst>
      <p:ext uri="{BB962C8B-B14F-4D97-AF65-F5344CB8AC3E}">
        <p14:creationId xmlns:p14="http://schemas.microsoft.com/office/powerpoint/2010/main" val="146376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3B50-7B33-BDCC-6B3A-0F034FB92BB3}"/>
              </a:ext>
            </a:extLst>
          </p:cNvPr>
          <p:cNvSpPr>
            <a:spLocks noGrp="1"/>
          </p:cNvSpPr>
          <p:nvPr>
            <p:ph type="title"/>
          </p:nvPr>
        </p:nvSpPr>
        <p:spPr>
          <a:xfrm>
            <a:off x="2592925" y="124288"/>
            <a:ext cx="8911687" cy="399495"/>
          </a:xfrm>
        </p:spPr>
        <p:txBody>
          <a:bodyPr>
            <a:normAutofit fontScale="90000"/>
          </a:bodyPr>
          <a:lstStyle/>
          <a:p>
            <a:r>
              <a:rPr lang="en-US" b="1" dirty="0"/>
              <a:t>Stepwise Selection</a:t>
            </a:r>
            <a:br>
              <a:rPr lang="en-US" b="1" dirty="0"/>
            </a:br>
            <a:endParaRPr lang="en-US" dirty="0"/>
          </a:p>
        </p:txBody>
      </p:sp>
      <p:sp>
        <p:nvSpPr>
          <p:cNvPr id="3" name="Content Placeholder 2">
            <a:extLst>
              <a:ext uri="{FF2B5EF4-FFF2-40B4-BE49-F238E27FC236}">
                <a16:creationId xmlns:a16="http://schemas.microsoft.com/office/drawing/2014/main" id="{04E10824-ADD6-1E84-93AE-E47C240EAF02}"/>
              </a:ext>
            </a:extLst>
          </p:cNvPr>
          <p:cNvSpPr>
            <a:spLocks noGrp="1"/>
          </p:cNvSpPr>
          <p:nvPr>
            <p:ph idx="1"/>
          </p:nvPr>
        </p:nvSpPr>
        <p:spPr>
          <a:xfrm>
            <a:off x="1775534" y="816746"/>
            <a:ext cx="9729078" cy="5628442"/>
          </a:xfrm>
        </p:spPr>
        <p:txBody>
          <a:bodyPr/>
          <a:lstStyle/>
          <a:p>
            <a:pPr marL="0" indent="0">
              <a:buNone/>
            </a:pPr>
            <a:r>
              <a:rPr lang="en-US" b="1" dirty="0">
                <a:latin typeface="Times New Roman" panose="02020603050405020304" pitchFamily="18" charset="0"/>
                <a:cs typeface="Times New Roman" panose="02020603050405020304" pitchFamily="18" charset="0"/>
              </a:rPr>
              <a:t>Stepwise Selection</a:t>
            </a:r>
          </a:p>
          <a:p>
            <a:r>
              <a:rPr lang="en-US" dirty="0">
                <a:latin typeface="Times New Roman" panose="02020603050405020304" pitchFamily="18" charset="0"/>
                <a:cs typeface="Times New Roman" panose="02020603050405020304" pitchFamily="18" charset="0"/>
              </a:rPr>
              <a:t>For our model the stepwise selection curve and the summary of the selected model is the following</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6099A2-C91C-CACC-CCE6-16350B51C2CB}"/>
              </a:ext>
            </a:extLst>
          </p:cNvPr>
          <p:cNvPicPr>
            <a:picLocks noChangeAspect="1"/>
          </p:cNvPicPr>
          <p:nvPr/>
        </p:nvPicPr>
        <p:blipFill>
          <a:blip r:embed="rId2"/>
          <a:stretch>
            <a:fillRect/>
          </a:stretch>
        </p:blipFill>
        <p:spPr>
          <a:xfrm>
            <a:off x="2359426" y="2160141"/>
            <a:ext cx="7810500" cy="3638550"/>
          </a:xfrm>
          <a:prstGeom prst="rect">
            <a:avLst/>
          </a:prstGeom>
        </p:spPr>
      </p:pic>
    </p:spTree>
    <p:extLst>
      <p:ext uri="{BB962C8B-B14F-4D97-AF65-F5344CB8AC3E}">
        <p14:creationId xmlns:p14="http://schemas.microsoft.com/office/powerpoint/2010/main" val="285593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59C1-1F2C-4D63-BFF5-02F3C8ECDA68}"/>
              </a:ext>
            </a:extLst>
          </p:cNvPr>
          <p:cNvSpPr>
            <a:spLocks noGrp="1"/>
          </p:cNvSpPr>
          <p:nvPr>
            <p:ph type="title"/>
          </p:nvPr>
        </p:nvSpPr>
        <p:spPr>
          <a:xfrm>
            <a:off x="2592925" y="88777"/>
            <a:ext cx="8911687" cy="452761"/>
          </a:xfrm>
        </p:spPr>
        <p:txBody>
          <a:bodyPr>
            <a:normAutofit fontScale="90000"/>
          </a:bodyPr>
          <a:lstStyle/>
          <a:p>
            <a:r>
              <a:rPr lang="en-US" b="1" dirty="0"/>
              <a:t>Summary For the Stepwise Selection Model</a:t>
            </a:r>
          </a:p>
        </p:txBody>
      </p:sp>
      <p:pic>
        <p:nvPicPr>
          <p:cNvPr id="5" name="Content Placeholder 4">
            <a:extLst>
              <a:ext uri="{FF2B5EF4-FFF2-40B4-BE49-F238E27FC236}">
                <a16:creationId xmlns:a16="http://schemas.microsoft.com/office/drawing/2014/main" id="{97255D22-00DD-D1B3-10F6-BAE597A64A48}"/>
              </a:ext>
            </a:extLst>
          </p:cNvPr>
          <p:cNvPicPr>
            <a:picLocks noGrp="1" noChangeAspect="1"/>
          </p:cNvPicPr>
          <p:nvPr>
            <p:ph idx="1"/>
          </p:nvPr>
        </p:nvPicPr>
        <p:blipFill>
          <a:blip r:embed="rId2"/>
          <a:stretch>
            <a:fillRect/>
          </a:stretch>
        </p:blipFill>
        <p:spPr>
          <a:xfrm>
            <a:off x="2698812" y="959644"/>
            <a:ext cx="6904769" cy="4118383"/>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5252F4-26A5-98E1-ABE7-84DD66A56ADF}"/>
                  </a:ext>
                </a:extLst>
              </p:cNvPr>
              <p:cNvSpPr txBox="1"/>
              <p:nvPr/>
            </p:nvSpPr>
            <p:spPr>
              <a:xfrm>
                <a:off x="2497214" y="5041686"/>
                <a:ext cx="8511097"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model has only 13 variables and adjusted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the value is 0.8897 which is exactly the same as the previous. So this model is as good as the original one but has a big advantage that here the number of variables is only 13 nearly one-forth than the original model and approximately same as the forward selection model.</a:t>
                </a:r>
              </a:p>
            </p:txBody>
          </p:sp>
        </mc:Choice>
        <mc:Fallback xmlns="">
          <p:sp>
            <p:nvSpPr>
              <p:cNvPr id="7" name="TextBox 6">
                <a:extLst>
                  <a:ext uri="{FF2B5EF4-FFF2-40B4-BE49-F238E27FC236}">
                    <a16:creationId xmlns:a16="http://schemas.microsoft.com/office/drawing/2014/main" id="{DC5252F4-26A5-98E1-ABE7-84DD66A56ADF}"/>
                  </a:ext>
                </a:extLst>
              </p:cNvPr>
              <p:cNvSpPr txBox="1">
                <a:spLocks noRot="1" noChangeAspect="1" noMove="1" noResize="1" noEditPoints="1" noAdjustHandles="1" noChangeArrowheads="1" noChangeShapeType="1" noTextEdit="1"/>
              </p:cNvSpPr>
              <p:nvPr/>
            </p:nvSpPr>
            <p:spPr>
              <a:xfrm>
                <a:off x="2497214" y="5041686"/>
                <a:ext cx="8511097" cy="1200329"/>
              </a:xfrm>
              <a:prstGeom prst="rect">
                <a:avLst/>
              </a:prstGeom>
              <a:blipFill>
                <a:blip r:embed="rId3"/>
                <a:stretch>
                  <a:fillRect l="-645" t="-2538" b="-7107"/>
                </a:stretch>
              </a:blipFill>
            </p:spPr>
            <p:txBody>
              <a:bodyPr/>
              <a:lstStyle/>
              <a:p>
                <a:r>
                  <a:rPr lang="en-IN">
                    <a:noFill/>
                  </a:rPr>
                  <a:t> </a:t>
                </a:r>
              </a:p>
            </p:txBody>
          </p:sp>
        </mc:Fallback>
      </mc:AlternateContent>
    </p:spTree>
    <p:extLst>
      <p:ext uri="{BB962C8B-B14F-4D97-AF65-F5344CB8AC3E}">
        <p14:creationId xmlns:p14="http://schemas.microsoft.com/office/powerpoint/2010/main" val="88911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43AD-A4E6-ED4F-4D4A-87DC7199BF11}"/>
              </a:ext>
            </a:extLst>
          </p:cNvPr>
          <p:cNvSpPr>
            <a:spLocks noGrp="1"/>
          </p:cNvSpPr>
          <p:nvPr>
            <p:ph type="title"/>
          </p:nvPr>
        </p:nvSpPr>
        <p:spPr>
          <a:xfrm>
            <a:off x="2592925" y="624110"/>
            <a:ext cx="8911687" cy="734173"/>
          </a:xfrm>
        </p:spPr>
        <p:txBody>
          <a:bodyPr/>
          <a:lstStyle/>
          <a:p>
            <a:r>
              <a:rPr lang="en-US" b="1" dirty="0"/>
              <a:t>                    Conclusion</a:t>
            </a:r>
          </a:p>
        </p:txBody>
      </p:sp>
      <p:sp>
        <p:nvSpPr>
          <p:cNvPr id="3" name="Content Placeholder 2">
            <a:extLst>
              <a:ext uri="{FF2B5EF4-FFF2-40B4-BE49-F238E27FC236}">
                <a16:creationId xmlns:a16="http://schemas.microsoft.com/office/drawing/2014/main" id="{31D74AB7-6EAA-40E0-AB4F-8B2BBB71242D}"/>
              </a:ext>
            </a:extLst>
          </p:cNvPr>
          <p:cNvSpPr>
            <a:spLocks noGrp="1"/>
          </p:cNvSpPr>
          <p:nvPr>
            <p:ph idx="1"/>
          </p:nvPr>
        </p:nvSpPr>
        <p:spPr>
          <a:xfrm>
            <a:off x="2207472" y="1540189"/>
            <a:ext cx="8915400" cy="3777622"/>
          </a:xfrm>
        </p:spPr>
        <p:txBody>
          <a:bodyPr/>
          <a:lstStyle/>
          <a:p>
            <a:r>
              <a:rPr lang="en-US" dirty="0">
                <a:latin typeface="Times New Roman" panose="02020603050405020304" pitchFamily="18" charset="0"/>
                <a:cs typeface="Times New Roman" panose="02020603050405020304" pitchFamily="18" charset="0"/>
              </a:rPr>
              <a:t>Here all the three model suggests nearly the same amount of regressor variables and also approximately same adjusted R-squared value. So we can choose any one of them safely. Since the stepwise selection is a selection procedure that takes into account both the forward selection and the backward elimination i.e. a combination of the above two method, we can select the final model as the model selected by the stepwise selection procedure. We can finally conclude that the student’s grade can be modeled or predicted with approximately 89% accuracy based on the variable selected by the stepwise selection procedure.</a:t>
            </a:r>
          </a:p>
        </p:txBody>
      </p:sp>
    </p:spTree>
    <p:extLst>
      <p:ext uri="{BB962C8B-B14F-4D97-AF65-F5344CB8AC3E}">
        <p14:creationId xmlns:p14="http://schemas.microsoft.com/office/powerpoint/2010/main" val="10696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5"/>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435064" y="1812671"/>
            <a:ext cx="8915399" cy="2262781"/>
          </a:xfrm>
        </p:spPr>
        <p:txBody>
          <a:bodyPr>
            <a:normAutofit/>
          </a:bodyPr>
          <a:lstStyle/>
          <a:p>
            <a:r>
              <a:rPr lang="en-US" sz="9600" b="1" dirty="0">
                <a:ln w="12700">
                  <a:solidFill>
                    <a:schemeClr val="bg1">
                      <a:lumMod val="95000"/>
                      <a:lumOff val="5000"/>
                    </a:schemeClr>
                  </a:solidFill>
                  <a:prstDash val="solid"/>
                </a:ln>
                <a:solidFill>
                  <a:schemeClr val="accent6">
                    <a:lumMod val="20000"/>
                    <a:lumOff val="80000"/>
                  </a:schemeClr>
                </a:solidFill>
                <a:effectLst>
                  <a:outerShdw dist="38100" dir="2640000" algn="bl" rotWithShape="0">
                    <a:schemeClr val="accent1"/>
                  </a:outerShdw>
                </a:effectLst>
              </a:rPr>
              <a:t>Thank you</a:t>
            </a:r>
          </a:p>
        </p:txBody>
      </p:sp>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06373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5976-FBC2-AD3A-0759-50903A2E1461}"/>
              </a:ext>
            </a:extLst>
          </p:cNvPr>
          <p:cNvSpPr>
            <a:spLocks noGrp="1"/>
          </p:cNvSpPr>
          <p:nvPr>
            <p:ph type="title"/>
          </p:nvPr>
        </p:nvSpPr>
        <p:spPr>
          <a:xfrm>
            <a:off x="2325511" y="146757"/>
            <a:ext cx="5915378" cy="564444"/>
          </a:xfrm>
        </p:spPr>
        <p:txBody>
          <a:bodyPr>
            <a:normAutofit fontScale="90000"/>
          </a:bodyPr>
          <a:lstStyle/>
          <a:p>
            <a:r>
              <a:rPr lang="en-US" b="1" dirty="0"/>
              <a:t>              Glimpse Of  Data-set </a:t>
            </a:r>
          </a:p>
        </p:txBody>
      </p:sp>
      <p:sp>
        <p:nvSpPr>
          <p:cNvPr id="3" name="Content Placeholder 2">
            <a:extLst>
              <a:ext uri="{FF2B5EF4-FFF2-40B4-BE49-F238E27FC236}">
                <a16:creationId xmlns:a16="http://schemas.microsoft.com/office/drawing/2014/main" id="{7079975E-9FB1-BF40-0E30-931B2299A487}"/>
              </a:ext>
            </a:extLst>
          </p:cNvPr>
          <p:cNvSpPr>
            <a:spLocks noGrp="1"/>
          </p:cNvSpPr>
          <p:nvPr>
            <p:ph idx="1"/>
          </p:nvPr>
        </p:nvSpPr>
        <p:spPr>
          <a:xfrm>
            <a:off x="1772356" y="812800"/>
            <a:ext cx="9732256" cy="5565422"/>
          </a:xfrm>
        </p:spPr>
        <p:txBody>
          <a:bodyPr/>
          <a:lstStyle/>
          <a:p>
            <a:r>
              <a:rPr lang="en-US" dirty="0">
                <a:latin typeface="Times New Roman" panose="02020603050405020304" pitchFamily="18" charset="0"/>
                <a:cs typeface="Times New Roman" panose="02020603050405020304" pitchFamily="18" charset="0"/>
              </a:rPr>
              <a:t>We have done a sufficient discussion based on our data-set. Now we move forward and go for a further study. at first we look into the data-set at a glance and then we pictorially observe the columns of our data-set. </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4E3593-35B8-08F5-2E8B-1568541D059D}"/>
              </a:ext>
            </a:extLst>
          </p:cNvPr>
          <p:cNvPicPr>
            <a:picLocks noChangeAspect="1"/>
          </p:cNvPicPr>
          <p:nvPr/>
        </p:nvPicPr>
        <p:blipFill>
          <a:blip r:embed="rId2"/>
          <a:stretch>
            <a:fillRect/>
          </a:stretch>
        </p:blipFill>
        <p:spPr>
          <a:xfrm>
            <a:off x="2357437" y="1909762"/>
            <a:ext cx="8502474" cy="4016905"/>
          </a:xfrm>
          <a:prstGeom prst="rect">
            <a:avLst/>
          </a:prstGeom>
        </p:spPr>
      </p:pic>
    </p:spTree>
    <p:extLst>
      <p:ext uri="{BB962C8B-B14F-4D97-AF65-F5344CB8AC3E}">
        <p14:creationId xmlns:p14="http://schemas.microsoft.com/office/powerpoint/2010/main" val="232004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2E26-71D1-F800-2B2B-962DFFCDD227}"/>
              </a:ext>
            </a:extLst>
          </p:cNvPr>
          <p:cNvSpPr>
            <a:spLocks noGrp="1"/>
          </p:cNvSpPr>
          <p:nvPr>
            <p:ph type="title"/>
          </p:nvPr>
        </p:nvSpPr>
        <p:spPr>
          <a:xfrm>
            <a:off x="2592925" y="135468"/>
            <a:ext cx="8911687" cy="564444"/>
          </a:xfrm>
        </p:spPr>
        <p:txBody>
          <a:bodyPr>
            <a:normAutofit fontScale="90000"/>
          </a:bodyPr>
          <a:lstStyle/>
          <a:p>
            <a:r>
              <a:rPr lang="en-US" b="1" dirty="0"/>
              <a:t>                   Goal of Our Study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89668A-29E9-0BDD-78C4-FD4B7A699360}"/>
                  </a:ext>
                </a:extLst>
              </p:cNvPr>
              <p:cNvSpPr>
                <a:spLocks noGrp="1"/>
              </p:cNvSpPr>
              <p:nvPr>
                <p:ph idx="1"/>
              </p:nvPr>
            </p:nvSpPr>
            <p:spPr>
              <a:xfrm>
                <a:off x="1557146" y="981535"/>
                <a:ext cx="10174412" cy="563279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Here Our response variable is G3 i.e. final grades, where these grades are related with the course subject, Math or Portuguese and we try to fit an MLR model based on the remaining variables. So the final grade of the student may be predicted based on the other given information on that particular student. In our model we follow the next steps respectively— </a:t>
                </a:r>
              </a:p>
              <a:p>
                <a:r>
                  <a:rPr lang="en-US" dirty="0">
                    <a:latin typeface="Times New Roman" panose="02020603050405020304" pitchFamily="18" charset="0"/>
                    <a:cs typeface="Times New Roman" panose="02020603050405020304" pitchFamily="18" charset="0"/>
                  </a:rPr>
                  <a:t>1. Basic Exploratory Data Analysis(EDA) on the variables in our data-set.</a:t>
                </a:r>
              </a:p>
              <a:p>
                <a:r>
                  <a:rPr lang="en-US" dirty="0">
                    <a:latin typeface="Times New Roman" panose="02020603050405020304" pitchFamily="18" charset="0"/>
                    <a:cs typeface="Times New Roman" panose="02020603050405020304" pitchFamily="18" charset="0"/>
                  </a:rPr>
                  <a:t> 2. Encoding the categorical columns into corresponding dummy variables.</a:t>
                </a:r>
              </a:p>
              <a:p>
                <a:r>
                  <a:rPr lang="en-US" dirty="0">
                    <a:latin typeface="Times New Roman" panose="02020603050405020304" pitchFamily="18" charset="0"/>
                    <a:cs typeface="Times New Roman" panose="02020603050405020304" pitchFamily="18" charset="0"/>
                  </a:rPr>
                  <a:t> 3. checking for outliers and if it exists then replace them by their suitable estimates. </a:t>
                </a:r>
              </a:p>
              <a:p>
                <a:r>
                  <a:rPr lang="en-US" dirty="0">
                    <a:latin typeface="Times New Roman" panose="02020603050405020304" pitchFamily="18" charset="0"/>
                    <a:cs typeface="Times New Roman" panose="02020603050405020304" pitchFamily="18" charset="0"/>
                  </a:rPr>
                  <a:t>4. Checking for missing values and replace them by their corresponding estimates. </a:t>
                </a:r>
              </a:p>
              <a:p>
                <a:r>
                  <a:rPr lang="en-US" dirty="0">
                    <a:latin typeface="Times New Roman" panose="02020603050405020304" pitchFamily="18" charset="0"/>
                    <a:cs typeface="Times New Roman" panose="02020603050405020304" pitchFamily="18" charset="0"/>
                  </a:rPr>
                  <a:t>5. Fit our Multiple Linear Regression(MLR) with all the variables. </a:t>
                </a:r>
              </a:p>
              <a:p>
                <a:r>
                  <a:rPr lang="en-US" dirty="0">
                    <a:latin typeface="Times New Roman" panose="02020603050405020304" pitchFamily="18" charset="0"/>
                    <a:cs typeface="Times New Roman" panose="02020603050405020304" pitchFamily="18" charset="0"/>
                  </a:rPr>
                  <a:t>6. Residual analysis and taking necessary actions based on that. </a:t>
                </a:r>
              </a:p>
              <a:p>
                <a:r>
                  <a:rPr lang="en-US" dirty="0">
                    <a:latin typeface="Times New Roman" panose="02020603050405020304" pitchFamily="18" charset="0"/>
                    <a:cs typeface="Times New Roman" panose="02020603050405020304" pitchFamily="18" charset="0"/>
                  </a:rPr>
                  <a:t>7. Scrutinize the model for multicollinearity issue. </a:t>
                </a:r>
              </a:p>
              <a:p>
                <a:r>
                  <a:rPr lang="en-US" dirty="0">
                    <a:latin typeface="Times New Roman" panose="02020603050405020304" pitchFamily="18" charset="0"/>
                    <a:cs typeface="Times New Roman" panose="02020603050405020304" pitchFamily="18" charset="0"/>
                  </a:rPr>
                  <a:t>8. Finally, select the variables which are necessary and drop all other by some variable selection methods and compare them by their adjusted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latin typeface="Times New Roman" panose="02020603050405020304" pitchFamily="18" charset="0"/>
                    <a:cs typeface="Times New Roman" panose="02020603050405020304" pitchFamily="18" charset="0"/>
                  </a:rPr>
                  <a:t> value. </a:t>
                </a:r>
              </a:p>
            </p:txBody>
          </p:sp>
        </mc:Choice>
        <mc:Fallback xmlns="">
          <p:sp>
            <p:nvSpPr>
              <p:cNvPr id="3" name="Content Placeholder 2">
                <a:extLst>
                  <a:ext uri="{FF2B5EF4-FFF2-40B4-BE49-F238E27FC236}">
                    <a16:creationId xmlns:a16="http://schemas.microsoft.com/office/drawing/2014/main" id="{F789668A-29E9-0BDD-78C4-FD4B7A699360}"/>
                  </a:ext>
                </a:extLst>
              </p:cNvPr>
              <p:cNvSpPr>
                <a:spLocks noGrp="1" noRot="1" noChangeAspect="1" noMove="1" noResize="1" noEditPoints="1" noAdjustHandles="1" noChangeArrowheads="1" noChangeShapeType="1" noTextEdit="1"/>
              </p:cNvSpPr>
              <p:nvPr>
                <p:ph idx="1"/>
              </p:nvPr>
            </p:nvSpPr>
            <p:spPr>
              <a:xfrm>
                <a:off x="1557146" y="981535"/>
                <a:ext cx="10174412" cy="5632794"/>
              </a:xfrm>
              <a:blipFill>
                <a:blip r:embed="rId2"/>
                <a:stretch>
                  <a:fillRect l="-479" t="-541" r="-719"/>
                </a:stretch>
              </a:blipFill>
            </p:spPr>
            <p:txBody>
              <a:bodyPr/>
              <a:lstStyle/>
              <a:p>
                <a:r>
                  <a:rPr lang="en-IN">
                    <a:noFill/>
                  </a:rPr>
                  <a:t> </a:t>
                </a:r>
              </a:p>
            </p:txBody>
          </p:sp>
        </mc:Fallback>
      </mc:AlternateContent>
    </p:spTree>
    <p:extLst>
      <p:ext uri="{BB962C8B-B14F-4D97-AF65-F5344CB8AC3E}">
        <p14:creationId xmlns:p14="http://schemas.microsoft.com/office/powerpoint/2010/main" val="116743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E037-03BE-8F6C-F403-3B965D039A75}"/>
              </a:ext>
            </a:extLst>
          </p:cNvPr>
          <p:cNvSpPr>
            <a:spLocks noGrp="1"/>
          </p:cNvSpPr>
          <p:nvPr>
            <p:ph type="title"/>
          </p:nvPr>
        </p:nvSpPr>
        <p:spPr>
          <a:xfrm>
            <a:off x="3194756" y="101600"/>
            <a:ext cx="8309856" cy="485422"/>
          </a:xfrm>
        </p:spPr>
        <p:txBody>
          <a:bodyPr>
            <a:normAutofit fontScale="90000"/>
          </a:bodyPr>
          <a:lstStyle/>
          <a:p>
            <a:r>
              <a:rPr lang="en-US" b="1" dirty="0"/>
              <a:t>Exploratory Data Analysis(EDA)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92D3D9-738F-D20A-A346-DDB34A50E7F0}"/>
                  </a:ext>
                </a:extLst>
              </p:cNvPr>
              <p:cNvSpPr>
                <a:spLocks noGrp="1"/>
              </p:cNvSpPr>
              <p:nvPr>
                <p:ph idx="1"/>
              </p:nvPr>
            </p:nvSpPr>
            <p:spPr>
              <a:xfrm>
                <a:off x="1749778" y="812799"/>
                <a:ext cx="9754834" cy="5700889"/>
              </a:xfrm>
            </p:spPr>
            <p:txBody>
              <a:bodyPr/>
              <a:lstStyle/>
              <a:p>
                <a:pPr marL="0" indent="0">
                  <a:buNone/>
                </a:pPr>
                <a:r>
                  <a:rPr lang="en-US" dirty="0">
                    <a:latin typeface="Times New Roman" panose="02020603050405020304" pitchFamily="18" charset="0"/>
                    <a:cs typeface="Times New Roman" panose="02020603050405020304" pitchFamily="18" charset="0"/>
                  </a:rPr>
                  <a:t>For every data-set we have to perform the some amount of exploratory data analysis. At first we have to visualize the pattern of the data for necessary columns and also their interrelations via some sort of critical analysis and then some great deal of visualizing tools.</a:t>
                </a:r>
              </a:p>
              <a:p>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Data Standardization</a:t>
                </a:r>
              </a:p>
              <a:p>
                <a:pPr marL="0" indent="0">
                  <a:buNone/>
                </a:pPr>
                <a:r>
                  <a:rPr lang="en-US" dirty="0">
                    <a:latin typeface="Times New Roman" panose="02020603050405020304" pitchFamily="18" charset="0"/>
                    <a:cs typeface="Times New Roman" panose="02020603050405020304" pitchFamily="18" charset="0"/>
                  </a:rPr>
                  <a:t>If the data is the usual raw data as taken from the field, then the further statistical analysis become too much cumbersome. Ruling out this difficulty and making the usual compatibility we have standardize the data. By standardization we simply mean that for a particular variable at first the mean has to be subtracted and then the resultant has to be divided by the standard deviation of that variable for each observations. So, mathematically,</a:t>
                </a:r>
              </a:p>
              <a:p>
                <a:pPr marL="0" indent="0">
                  <a:buNone/>
                </a:pPr>
                <a:r>
                  <a:rPr lang="en-US" dirty="0">
                    <a:latin typeface="Times New Roman" panose="02020603050405020304" pitchFamily="18" charset="0"/>
                    <a:cs typeface="Times New Roman" panose="02020603050405020304" pitchFamily="18" charset="0"/>
                  </a:rPr>
                  <a:t>                         standardized variable = </a:t>
                </a:r>
                <a14:m>
                  <m:oMath xmlns:m="http://schemas.openxmlformats.org/officeDocument/2006/math">
                    <m:f>
                      <m:fPr>
                        <m:ctrlPr>
                          <a:rPr lang="en-US" i="1" smtClean="0">
                            <a:latin typeface="Cambria Math" panose="02040503050406030204" pitchFamily="18" charset="0"/>
                          </a:rPr>
                        </m:ctrlPr>
                      </m:fPr>
                      <m:num>
                        <m:r>
                          <m:rPr>
                            <m:nor/>
                          </m:rPr>
                          <a:rPr lang="en-US">
                            <a:latin typeface="Times New Roman" panose="02020603050405020304" pitchFamily="18" charset="0"/>
                            <a:cs typeface="Times New Roman" panose="02020603050405020304" pitchFamily="18" charset="0"/>
                          </a:rPr>
                          <m:t>Raw</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V</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ariable</m:t>
                        </m:r>
                        <m:r>
                          <m:rPr>
                            <m:nor/>
                          </m:rPr>
                          <a:rPr lang="en-US">
                            <a:latin typeface="Times New Roman" panose="02020603050405020304" pitchFamily="18" charset="0"/>
                            <a:cs typeface="Times New Roman" panose="02020603050405020304" pitchFamily="18" charset="0"/>
                          </a:rPr>
                          <m:t> − </m:t>
                        </m:r>
                        <m:r>
                          <m:rPr>
                            <m:nor/>
                          </m:rPr>
                          <a:rPr lang="en-US">
                            <a:latin typeface="Times New Roman" panose="02020603050405020304" pitchFamily="18" charset="0"/>
                            <a:cs typeface="Times New Roman" panose="02020603050405020304" pitchFamily="18" charset="0"/>
                          </a:rPr>
                          <m:t>mean</m:t>
                        </m:r>
                      </m:num>
                      <m:den>
                        <m:r>
                          <m:rPr>
                            <m:nor/>
                          </m:rPr>
                          <a:rPr lang="en-US">
                            <a:latin typeface="Times New Roman" panose="02020603050405020304" pitchFamily="18" charset="0"/>
                            <a:cs typeface="Times New Roman" panose="02020603050405020304" pitchFamily="18" charset="0"/>
                          </a:rPr>
                          <m:t>Standard</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Deviation</m:t>
                        </m:r>
                      </m:den>
                    </m:f>
                  </m:oMath>
                </a14:m>
                <a:r>
                  <a:rPr lang="en-US"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A992D3D9-738F-D20A-A346-DDB34A50E7F0}"/>
                  </a:ext>
                </a:extLst>
              </p:cNvPr>
              <p:cNvSpPr>
                <a:spLocks noGrp="1" noRot="1" noChangeAspect="1" noMove="1" noResize="1" noEditPoints="1" noAdjustHandles="1" noChangeArrowheads="1" noChangeShapeType="1" noTextEdit="1"/>
              </p:cNvSpPr>
              <p:nvPr>
                <p:ph idx="1"/>
              </p:nvPr>
            </p:nvSpPr>
            <p:spPr>
              <a:xfrm>
                <a:off x="1749778" y="812799"/>
                <a:ext cx="9754834" cy="5700889"/>
              </a:xfrm>
              <a:blipFill>
                <a:blip r:embed="rId2"/>
                <a:stretch>
                  <a:fillRect l="-500" t="-534" r="-500"/>
                </a:stretch>
              </a:blipFill>
            </p:spPr>
            <p:txBody>
              <a:bodyPr/>
              <a:lstStyle/>
              <a:p>
                <a:r>
                  <a:rPr lang="en-IN">
                    <a:noFill/>
                  </a:rPr>
                  <a:t> </a:t>
                </a:r>
              </a:p>
            </p:txBody>
          </p:sp>
        </mc:Fallback>
      </mc:AlternateContent>
    </p:spTree>
    <p:extLst>
      <p:ext uri="{BB962C8B-B14F-4D97-AF65-F5344CB8AC3E}">
        <p14:creationId xmlns:p14="http://schemas.microsoft.com/office/powerpoint/2010/main" val="21122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AD45-55CF-CE35-9640-51E894E21846}"/>
              </a:ext>
            </a:extLst>
          </p:cNvPr>
          <p:cNvSpPr>
            <a:spLocks noGrp="1"/>
          </p:cNvSpPr>
          <p:nvPr>
            <p:ph type="title"/>
          </p:nvPr>
        </p:nvSpPr>
        <p:spPr>
          <a:xfrm>
            <a:off x="2393245" y="0"/>
            <a:ext cx="7258756" cy="575733"/>
          </a:xfrm>
        </p:spPr>
        <p:txBody>
          <a:bodyPr>
            <a:normAutofit fontScale="90000"/>
          </a:bodyPr>
          <a:lstStyle/>
          <a:p>
            <a:r>
              <a:rPr lang="en-US" b="1" dirty="0"/>
              <a:t>               Data Standardization</a:t>
            </a:r>
          </a:p>
        </p:txBody>
      </p:sp>
      <p:pic>
        <p:nvPicPr>
          <p:cNvPr id="5" name="Content Placeholder 4">
            <a:extLst>
              <a:ext uri="{FF2B5EF4-FFF2-40B4-BE49-F238E27FC236}">
                <a16:creationId xmlns:a16="http://schemas.microsoft.com/office/drawing/2014/main" id="{65621203-2588-3437-0579-16E49751BE7B}"/>
              </a:ext>
            </a:extLst>
          </p:cNvPr>
          <p:cNvPicPr>
            <a:picLocks noGrp="1" noChangeAspect="1"/>
          </p:cNvPicPr>
          <p:nvPr>
            <p:ph idx="1"/>
          </p:nvPr>
        </p:nvPicPr>
        <p:blipFill>
          <a:blip r:embed="rId2"/>
          <a:stretch>
            <a:fillRect/>
          </a:stretch>
        </p:blipFill>
        <p:spPr>
          <a:xfrm>
            <a:off x="2298218" y="1117600"/>
            <a:ext cx="8035613" cy="4549422"/>
          </a:xfrm>
        </p:spPr>
      </p:pic>
      <p:sp>
        <p:nvSpPr>
          <p:cNvPr id="3" name="TextBox 2">
            <a:extLst>
              <a:ext uri="{FF2B5EF4-FFF2-40B4-BE49-F238E27FC236}">
                <a16:creationId xmlns:a16="http://schemas.microsoft.com/office/drawing/2014/main" id="{43E0C0D9-D3FF-B744-A868-F7AE779C4E0C}"/>
              </a:ext>
            </a:extLst>
          </p:cNvPr>
          <p:cNvSpPr txBox="1"/>
          <p:nvPr/>
        </p:nvSpPr>
        <p:spPr>
          <a:xfrm>
            <a:off x="2298218" y="583668"/>
            <a:ext cx="834938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And our data-set after standardizing -</a:t>
            </a:r>
            <a:endParaRPr lang="en-US" u="sng"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75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9ACC-9EE6-372F-D1F3-DA7077268F40}"/>
              </a:ext>
            </a:extLst>
          </p:cNvPr>
          <p:cNvSpPr>
            <a:spLocks noGrp="1"/>
          </p:cNvSpPr>
          <p:nvPr>
            <p:ph type="title"/>
          </p:nvPr>
        </p:nvSpPr>
        <p:spPr>
          <a:xfrm>
            <a:off x="2592925" y="90312"/>
            <a:ext cx="8911687" cy="519288"/>
          </a:xfrm>
        </p:spPr>
        <p:txBody>
          <a:bodyPr>
            <a:normAutofit fontScale="90000"/>
          </a:bodyPr>
          <a:lstStyle/>
          <a:p>
            <a:r>
              <a:rPr lang="en-US" b="1" dirty="0"/>
              <a:t>EDA on response variable</a:t>
            </a:r>
          </a:p>
        </p:txBody>
      </p:sp>
      <p:sp>
        <p:nvSpPr>
          <p:cNvPr id="3" name="Content Placeholder 2">
            <a:extLst>
              <a:ext uri="{FF2B5EF4-FFF2-40B4-BE49-F238E27FC236}">
                <a16:creationId xmlns:a16="http://schemas.microsoft.com/office/drawing/2014/main" id="{67813C69-BA72-4E34-E29F-F6CB2DA15D73}"/>
              </a:ext>
            </a:extLst>
          </p:cNvPr>
          <p:cNvSpPr>
            <a:spLocks noGrp="1"/>
          </p:cNvSpPr>
          <p:nvPr>
            <p:ph idx="1"/>
          </p:nvPr>
        </p:nvSpPr>
        <p:spPr>
          <a:xfrm>
            <a:off x="1817511" y="767644"/>
            <a:ext cx="9687101" cy="5576712"/>
          </a:xfrm>
        </p:spPr>
        <p:txBody>
          <a:bodyPr/>
          <a:lstStyle/>
          <a:p>
            <a:r>
              <a:rPr lang="en-US" dirty="0">
                <a:latin typeface="Times New Roman" panose="02020603050405020304" pitchFamily="18" charset="0"/>
                <a:cs typeface="Times New Roman" panose="02020603050405020304" pitchFamily="18" charset="0"/>
              </a:rPr>
              <a:t>Here our response or target variable is G3 and it is a continuous variable. So, we can plot the histogram because in any MLR model the response variable should have a normal distribution for a smooth propagation of the classical linear model theory.</a:t>
            </a:r>
          </a:p>
          <a:p>
            <a:r>
              <a:rPr lang="en-US" dirty="0">
                <a:latin typeface="Times New Roman" panose="02020603050405020304" pitchFamily="18" charset="0"/>
                <a:cs typeface="Times New Roman" panose="02020603050405020304" pitchFamily="18" charset="0"/>
              </a:rPr>
              <a:t>Here observing the histogram, it seems reasonable to assume that the distribution of the standardized response variable is nearly normal but only at the begging it takes a high jump.</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B13ABAE-B17F-7109-A70E-868CA9996900}"/>
              </a:ext>
            </a:extLst>
          </p:cNvPr>
          <p:cNvPicPr>
            <a:picLocks noChangeAspect="1"/>
          </p:cNvPicPr>
          <p:nvPr/>
        </p:nvPicPr>
        <p:blipFill>
          <a:blip r:embed="rId2"/>
          <a:stretch>
            <a:fillRect/>
          </a:stretch>
        </p:blipFill>
        <p:spPr>
          <a:xfrm>
            <a:off x="2258945" y="3008489"/>
            <a:ext cx="7959902" cy="3081867"/>
          </a:xfrm>
          <a:prstGeom prst="rect">
            <a:avLst/>
          </a:prstGeom>
        </p:spPr>
      </p:pic>
    </p:spTree>
    <p:extLst>
      <p:ext uri="{BB962C8B-B14F-4D97-AF65-F5344CB8AC3E}">
        <p14:creationId xmlns:p14="http://schemas.microsoft.com/office/powerpoint/2010/main" val="350840992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C8EDA9-70CE-4A62-99FE-71B395D1BB0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2C7EEC-86F6-4CA7-805C-CB656E6A63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Event design</Template>
  <TotalTime>410</TotalTime>
  <Words>3786</Words>
  <Application>Microsoft Office PowerPoint</Application>
  <PresentationFormat>Widescreen</PresentationFormat>
  <Paragraphs>224</Paragraphs>
  <Slides>46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Arial Black</vt:lpstr>
      <vt:lpstr>Calibri</vt:lpstr>
      <vt:lpstr>Cambria Math</vt:lpstr>
      <vt:lpstr>Century Gothic</vt:lpstr>
      <vt:lpstr>Gabriola</vt:lpstr>
      <vt:lpstr>Monotype Corsiva</vt:lpstr>
      <vt:lpstr>Segoe Script</vt:lpstr>
      <vt:lpstr>Times New Roman</vt:lpstr>
      <vt:lpstr>Wingdings 3</vt:lpstr>
      <vt:lpstr>Wisp</vt:lpstr>
      <vt:lpstr>Group –2     Presented on  Student Alcohol Consumption Analysis using Multiple Linear Regression Model</vt:lpstr>
      <vt:lpstr>              INTRODUCTION        </vt:lpstr>
      <vt:lpstr>              Data Description    </vt:lpstr>
      <vt:lpstr>Dataset description</vt:lpstr>
      <vt:lpstr>              Glimpse Of  Data-set </vt:lpstr>
      <vt:lpstr>                   Goal of Our Study</vt:lpstr>
      <vt:lpstr>Exploratory Data Analysis(EDA) </vt:lpstr>
      <vt:lpstr>               Data Standardization</vt:lpstr>
      <vt:lpstr>EDA on response variable</vt:lpstr>
      <vt:lpstr>EDA on remaining regressor variable</vt:lpstr>
      <vt:lpstr>Box-Plot for Full data-set</vt:lpstr>
      <vt:lpstr>Histogram And Bar-plot</vt:lpstr>
      <vt:lpstr>Summary of EDA</vt:lpstr>
      <vt:lpstr>Correlation Heat-map</vt:lpstr>
      <vt:lpstr>Data Encoding </vt:lpstr>
      <vt:lpstr>                  Outlier Detection</vt:lpstr>
      <vt:lpstr>Box-Plots After Removing the Outlier</vt:lpstr>
      <vt:lpstr>Linear regression on alcohol consumption</vt:lpstr>
      <vt:lpstr>Data Summary</vt:lpstr>
      <vt:lpstr>Final Result</vt:lpstr>
      <vt:lpstr>               Full Model Building</vt:lpstr>
      <vt:lpstr>Full Model Data-Set Summary</vt:lpstr>
      <vt:lpstr>Significance Of Regression</vt:lpstr>
      <vt:lpstr>                 Residual Analysis</vt:lpstr>
      <vt:lpstr>Homoscedasticity Checking</vt:lpstr>
      <vt:lpstr>           Normality Assumption </vt:lpstr>
      <vt:lpstr>             Transformed Model</vt:lpstr>
      <vt:lpstr>Normality Assumption</vt:lpstr>
      <vt:lpstr>Homoscedasticity Checking for Transformed Model</vt:lpstr>
      <vt:lpstr>Transformed Model Summary and Residual Analysis</vt:lpstr>
      <vt:lpstr>                   Residual Plots</vt:lpstr>
      <vt:lpstr>              Leverage points</vt:lpstr>
      <vt:lpstr>       Removing Leverage point</vt:lpstr>
      <vt:lpstr>Model Summary After Removing the Leverage Point</vt:lpstr>
      <vt:lpstr>Residual And the Predicted Response</vt:lpstr>
      <vt:lpstr>Multicollinearity</vt:lpstr>
      <vt:lpstr>After Removing the Column With Multicollinearity</vt:lpstr>
      <vt:lpstr>Our Final Model Summary</vt:lpstr>
      <vt:lpstr>              Variable Selection</vt:lpstr>
      <vt:lpstr>Summary For the Forward Selection Model</vt:lpstr>
      <vt:lpstr>Backward Elimination</vt:lpstr>
      <vt:lpstr>Summary For the Backward Elimination Model</vt:lpstr>
      <vt:lpstr>Stepwise Selection </vt:lpstr>
      <vt:lpstr>Summary For the Stepwise Selection Model</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dc:title>
  <dc:creator>amitkmeena20@gmail.com</dc:creator>
  <cp:lastModifiedBy>Prithwijit Ghosh</cp:lastModifiedBy>
  <cp:revision>10</cp:revision>
  <dcterms:created xsi:type="dcterms:W3CDTF">2022-05-21T11:30:22Z</dcterms:created>
  <dcterms:modified xsi:type="dcterms:W3CDTF">2022-05-25T11:01:16Z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